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352" r:id="rId2"/>
    <p:sldId id="283" r:id="rId3"/>
    <p:sldId id="300" r:id="rId4"/>
    <p:sldId id="357" r:id="rId5"/>
    <p:sldId id="365" r:id="rId6"/>
    <p:sldId id="381" r:id="rId7"/>
    <p:sldId id="294" r:id="rId8"/>
    <p:sldId id="268" r:id="rId9"/>
    <p:sldId id="258" r:id="rId10"/>
    <p:sldId id="379" r:id="rId11"/>
    <p:sldId id="307" r:id="rId12"/>
    <p:sldId id="317" r:id="rId13"/>
    <p:sldId id="380" r:id="rId14"/>
    <p:sldId id="312" r:id="rId15"/>
    <p:sldId id="284" r:id="rId16"/>
    <p:sldId id="309" r:id="rId17"/>
    <p:sldId id="310" r:id="rId18"/>
    <p:sldId id="319" r:id="rId19"/>
    <p:sldId id="320" r:id="rId20"/>
    <p:sldId id="259" r:id="rId21"/>
    <p:sldId id="282" r:id="rId22"/>
    <p:sldId id="382" r:id="rId23"/>
    <p:sldId id="318" r:id="rId24"/>
    <p:sldId id="324" r:id="rId25"/>
    <p:sldId id="331" r:id="rId26"/>
    <p:sldId id="332" r:id="rId27"/>
    <p:sldId id="342" r:id="rId28"/>
    <p:sldId id="343" r:id="rId29"/>
    <p:sldId id="344" r:id="rId30"/>
    <p:sldId id="383" r:id="rId31"/>
    <p:sldId id="333" r:id="rId32"/>
    <p:sldId id="334" r:id="rId33"/>
    <p:sldId id="339" r:id="rId34"/>
    <p:sldId id="340" r:id="rId35"/>
    <p:sldId id="341" r:id="rId36"/>
    <p:sldId id="350" r:id="rId37"/>
    <p:sldId id="384" r:id="rId38"/>
    <p:sldId id="385" r:id="rId39"/>
    <p:sldId id="375" r:id="rId40"/>
    <p:sldId id="356" r:id="rId41"/>
    <p:sldId id="360" r:id="rId42"/>
    <p:sldId id="387" r:id="rId43"/>
    <p:sldId id="386" r:id="rId44"/>
    <p:sldId id="289" r:id="rId45"/>
    <p:sldId id="389" r:id="rId46"/>
    <p:sldId id="351" r:id="rId47"/>
    <p:sldId id="390" r:id="rId48"/>
    <p:sldId id="354" r:id="rId49"/>
    <p:sldId id="355" r:id="rId50"/>
    <p:sldId id="388" r:id="rId51"/>
    <p:sldId id="362" r:id="rId52"/>
    <p:sldId id="364" r:id="rId53"/>
    <p:sldId id="363" r:id="rId54"/>
    <p:sldId id="392" r:id="rId55"/>
    <p:sldId id="391" r:id="rId56"/>
    <p:sldId id="394" r:id="rId57"/>
    <p:sldId id="367" r:id="rId58"/>
    <p:sldId id="368" r:id="rId59"/>
    <p:sldId id="369" r:id="rId60"/>
    <p:sldId id="366" r:id="rId61"/>
    <p:sldId id="371" r:id="rId62"/>
    <p:sldId id="373" r:id="rId63"/>
    <p:sldId id="299" r:id="rId64"/>
    <p:sldId id="290" r:id="rId65"/>
    <p:sldId id="393" r:id="rId66"/>
    <p:sldId id="370" r:id="rId67"/>
    <p:sldId id="372" r:id="rId68"/>
    <p:sldId id="374" r:id="rId69"/>
    <p:sldId id="304" r:id="rId70"/>
    <p:sldId id="330" r:id="rId71"/>
    <p:sldId id="353" r:id="rId72"/>
    <p:sldId id="378" r:id="rId73"/>
    <p:sldId id="361" r:id="rId74"/>
    <p:sldId id="359" r:id="rId75"/>
    <p:sldId id="346" r:id="rId76"/>
    <p:sldId id="395" r:id="rId77"/>
  </p:sldIdLst>
  <p:sldSz cx="9144000" cy="6858000" type="screen4x3"/>
  <p:notesSz cx="6858000" cy="9144000"/>
  <p:defaultTextStyle>
    <a:defPPr>
      <a:defRPr lang="cs-CZ"/>
    </a:defPPr>
    <a:lvl1pPr algn="l" rtl="0" eaLnBrk="0" fontAlgn="base" hangingPunct="0">
      <a:spcBef>
        <a:spcPct val="0"/>
      </a:spcBef>
      <a:spcAft>
        <a:spcPct val="0"/>
      </a:spcAft>
      <a:defRPr b="1" kern="1200">
        <a:solidFill>
          <a:schemeClr val="tx1"/>
        </a:solidFill>
        <a:latin typeface="Arial" charset="0"/>
        <a:ea typeface="+mn-ea"/>
        <a:cs typeface="Arial" charset="0"/>
      </a:defRPr>
    </a:lvl1pPr>
    <a:lvl2pPr marL="457200" algn="l" rtl="0" eaLnBrk="0" fontAlgn="base" hangingPunct="0">
      <a:spcBef>
        <a:spcPct val="0"/>
      </a:spcBef>
      <a:spcAft>
        <a:spcPct val="0"/>
      </a:spcAft>
      <a:defRPr b="1" kern="1200">
        <a:solidFill>
          <a:schemeClr val="tx1"/>
        </a:solidFill>
        <a:latin typeface="Arial" charset="0"/>
        <a:ea typeface="+mn-ea"/>
        <a:cs typeface="Arial" charset="0"/>
      </a:defRPr>
    </a:lvl2pPr>
    <a:lvl3pPr marL="914400" algn="l" rtl="0" eaLnBrk="0" fontAlgn="base" hangingPunct="0">
      <a:spcBef>
        <a:spcPct val="0"/>
      </a:spcBef>
      <a:spcAft>
        <a:spcPct val="0"/>
      </a:spcAft>
      <a:defRPr b="1" kern="1200">
        <a:solidFill>
          <a:schemeClr val="tx1"/>
        </a:solidFill>
        <a:latin typeface="Arial" charset="0"/>
        <a:ea typeface="+mn-ea"/>
        <a:cs typeface="Arial" charset="0"/>
      </a:defRPr>
    </a:lvl3pPr>
    <a:lvl4pPr marL="1371600" algn="l" rtl="0" eaLnBrk="0" fontAlgn="base" hangingPunct="0">
      <a:spcBef>
        <a:spcPct val="0"/>
      </a:spcBef>
      <a:spcAft>
        <a:spcPct val="0"/>
      </a:spcAft>
      <a:defRPr b="1" kern="1200">
        <a:solidFill>
          <a:schemeClr val="tx1"/>
        </a:solidFill>
        <a:latin typeface="Arial" charset="0"/>
        <a:ea typeface="+mn-ea"/>
        <a:cs typeface="Arial" charset="0"/>
      </a:defRPr>
    </a:lvl4pPr>
    <a:lvl5pPr marL="1828800" algn="l" rtl="0" eaLnBrk="0" fontAlgn="base" hangingPunct="0">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8A0F"/>
    <a:srgbClr val="F19A27"/>
    <a:srgbClr val="EB1903"/>
    <a:srgbClr val="DA1914"/>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14" autoAdjust="0"/>
    <p:restoredTop sz="70352" autoAdjust="0"/>
  </p:normalViewPr>
  <p:slideViewPr>
    <p:cSldViewPr>
      <p:cViewPr varScale="1">
        <p:scale>
          <a:sx n="62" d="100"/>
          <a:sy n="62" d="100"/>
        </p:scale>
        <p:origin x="1997" y="4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anose="020B0604020202020204" pitchFamily="34" charset="0"/>
                <a:cs typeface="Arial" panose="020B0604020202020204" pitchFamily="34" charset="0"/>
              </a:defRPr>
            </a:lvl1pPr>
          </a:lstStyle>
          <a:p>
            <a:pPr>
              <a:defRPr/>
            </a:pPr>
            <a:endParaRPr lang="cs-CZ" altLang="cs-CZ"/>
          </a:p>
        </p:txBody>
      </p:sp>
      <p:sp>
        <p:nvSpPr>
          <p:cNvPr id="747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9801B292-23C1-4CA6-9F1A-FAEDC7B9BA27}" type="datetimeFigureOut">
              <a:rPr lang="cs-CZ" altLang="cs-CZ"/>
              <a:pPr>
                <a:defRPr/>
              </a:pPr>
              <a:t>28.01.2022</a:t>
            </a:fld>
            <a:endParaRPr lang="cs-CZ" altLang="cs-CZ"/>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47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smtClean="0"/>
              <a:t>Klepnutím lze upravit styly předlohy textu.</a:t>
            </a:r>
          </a:p>
          <a:p>
            <a:pPr lvl="1"/>
            <a:r>
              <a:rPr lang="cs-CZ" altLang="cs-CZ" noProof="0" smtClean="0"/>
              <a:t>Druhá úroveň</a:t>
            </a:r>
          </a:p>
          <a:p>
            <a:pPr lvl="2"/>
            <a:r>
              <a:rPr lang="cs-CZ" altLang="cs-CZ" noProof="0" smtClean="0"/>
              <a:t>Třetí úroveň</a:t>
            </a:r>
          </a:p>
          <a:p>
            <a:pPr lvl="3"/>
            <a:r>
              <a:rPr lang="cs-CZ" altLang="cs-CZ" noProof="0" smtClean="0"/>
              <a:t>Čtvrtá úroveň</a:t>
            </a:r>
          </a:p>
          <a:p>
            <a:pPr lvl="4"/>
            <a:r>
              <a:rPr lang="cs-CZ" altLang="cs-CZ" noProof="0" smtClean="0"/>
              <a:t>Pátá úroveň</a:t>
            </a:r>
          </a:p>
        </p:txBody>
      </p:sp>
      <p:sp>
        <p:nvSpPr>
          <p:cNvPr id="747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cs typeface="Arial" panose="020B0604020202020204" pitchFamily="34" charset="0"/>
              </a:defRPr>
            </a:lvl1pPr>
          </a:lstStyle>
          <a:p>
            <a:pPr>
              <a:defRPr/>
            </a:pPr>
            <a:endParaRPr lang="cs-CZ" altLang="cs-CZ"/>
          </a:p>
        </p:txBody>
      </p:sp>
      <p:sp>
        <p:nvSpPr>
          <p:cNvPr id="747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FC3F7D1-DBE3-479E-97DD-9B7969528CA6}"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Ptáci se orientují hlavně</a:t>
            </a:r>
            <a:r>
              <a:rPr lang="cs-CZ" baseline="0" dirty="0" smtClean="0"/>
              <a:t> zrakem, žádné „sklo“ vidět není (nevidíme ho ani my), v přírodě neexistuje podobná překážka (jediné co se v přírodě přirozeně zrcadlí je vodní hladina a ta není z hlediska kolize nebezpečná…), takže žádný druh neměl šanci se podobnému nebezpečí během evoluce přizpůsobit.</a:t>
            </a:r>
          </a:p>
          <a:p>
            <a:r>
              <a:rPr lang="cs-CZ" baseline="0" dirty="0" smtClean="0"/>
              <a:t>Ptáci se pohybují velkou rychlostí (běžně přes 40 km/h ale často podstatně více, člověk je schopen běžet max. rychlostí kolem 30 km/h…), náraz je tak velmi silný, navíc ptačí tělo je při nárazu velmi náchylné k těžkým vnitřním zraněním (lehká kostra, velké a citlivé plíce). Ptáci mají sice daleko dokonalejší zrak než lidé (rozeznávají širší spektrum barevného vidění, rozeznávají jemnější detaily na větší vzdálenost atd.), ale většina druhů má omezené binokulární vidění (oči jsou posazené spíše po stranách hlavy) a při letu kontrolují daleko více prostor na bocích, případně pod sebou.</a:t>
            </a:r>
          </a:p>
          <a:p>
            <a:endParaRPr lang="cs-CZ" baseline="0" dirty="0" smtClean="0"/>
          </a:p>
          <a:p>
            <a:r>
              <a:rPr lang="cs-CZ" baseline="0" dirty="0" smtClean="0"/>
              <a:t>Princip kolizí je dvojí:</a:t>
            </a:r>
          </a:p>
          <a:p>
            <a:pPr marL="228600" indent="-228600">
              <a:buAutoNum type="arabicParenR"/>
            </a:pPr>
            <a:r>
              <a:rPr lang="cs-CZ" baseline="0" dirty="0" smtClean="0"/>
              <a:t>Průhledová (transparentní) plocha za níž jde vidět prostor (zeleň, voda apod.) – pták letí do krajiny a nepočítá s neviditelnou překážkou.</a:t>
            </a:r>
          </a:p>
          <a:p>
            <a:pPr marL="228600" indent="-228600">
              <a:buAutoNum type="arabicParenR"/>
            </a:pPr>
            <a:r>
              <a:rPr lang="cs-CZ" baseline="0" dirty="0" smtClean="0"/>
              <a:t>Odrazivá (reflexní) plocha zrcadlí krajinu za směrem letu – pták letí do fiktivního odrazu, který se zrcadlí ve stejné vzdálenosti jako je skutečná krajina za ptákem.</a:t>
            </a:r>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a:t>
            </a:fld>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Stopa po nárazu menšího pěvce.</a:t>
            </a:r>
          </a:p>
          <a:p>
            <a:r>
              <a:rPr lang="cs-CZ" dirty="0" smtClean="0"/>
              <a:t>Otisky na sklech zůstávají díky tomu, že peří ptáků je „pudrované“,</a:t>
            </a:r>
            <a:r>
              <a:rPr lang="cs-CZ" baseline="0" dirty="0" smtClean="0"/>
              <a:t> přirozeně mastné.</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11</a:t>
            </a:fld>
            <a:endParaRPr lang="cs-CZ"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Největší</a:t>
            </a:r>
            <a:r>
              <a:rPr lang="cs-CZ" baseline="0" dirty="0" smtClean="0"/>
              <a:t> a nejviditelnější stopy zanechávají holubi (zde holub hřivnáč).</a:t>
            </a:r>
          </a:p>
          <a:p>
            <a:r>
              <a:rPr lang="cs-CZ" baseline="0" dirty="0" smtClean="0"/>
              <a:t>Dohledávání těchto stop po kolizích je velmi důležité z hlediska hodnocení konkrétních budov (</a:t>
            </a:r>
            <a:r>
              <a:rPr lang="cs-CZ" baseline="0" dirty="0" err="1" smtClean="0"/>
              <a:t>kadáver</a:t>
            </a:r>
            <a:r>
              <a:rPr lang="cs-CZ" baseline="0" dirty="0" smtClean="0"/>
              <a:t> se málokdy najde, ale stopa po nárazu zůstává viditelná i několik měsíců). Na skle může být vidět i krev, zbytky peří apod.</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12</a:t>
            </a:fld>
            <a:endParaRPr lang="cs-CZ"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Výsledky prakticky jediného cíleného monitoringu budovy u nás – Přírodovědecká fakulta UP v Olomouci.</a:t>
            </a:r>
          </a:p>
          <a:p>
            <a:r>
              <a:rPr lang="cs-CZ" dirty="0" smtClean="0"/>
              <a:t>Týdenní pravidelné</a:t>
            </a:r>
            <a:r>
              <a:rPr lang="cs-CZ" baseline="0" dirty="0" smtClean="0"/>
              <a:t> kontroly v průběhu celého roku, dohledávání jak </a:t>
            </a:r>
            <a:r>
              <a:rPr lang="cs-CZ" baseline="0" dirty="0" err="1" smtClean="0"/>
              <a:t>kadáverů</a:t>
            </a:r>
            <a:r>
              <a:rPr lang="cs-CZ" baseline="0" dirty="0" smtClean="0"/>
              <a:t> tak otisků a stop po nárazech. Hodnoceno stejně před částečným zabezpečením i po něm, umožňuje nám srovnat účinnost zabezpečení „in </a:t>
            </a:r>
            <a:r>
              <a:rPr lang="cs-CZ" baseline="0" dirty="0" err="1" smtClean="0"/>
              <a:t>situ</a:t>
            </a:r>
            <a:r>
              <a:rPr lang="cs-CZ" baseline="0" dirty="0" smtClean="0"/>
              <a:t>“! Spektrum nalezených druhů může být velmi široké (včetně zvláště chráněných druhů).</a:t>
            </a:r>
            <a:endParaRPr lang="cs-CZ" dirty="0"/>
          </a:p>
        </p:txBody>
      </p:sp>
      <p:sp>
        <p:nvSpPr>
          <p:cNvPr id="4" name="Zástupný symbol pro číslo snímku 3"/>
          <p:cNvSpPr>
            <a:spLocks noGrp="1"/>
          </p:cNvSpPr>
          <p:nvPr>
            <p:ph type="sldNum" sz="quarter" idx="10"/>
          </p:nvPr>
        </p:nvSpPr>
        <p:spPr/>
        <p:txBody>
          <a:bodyPr/>
          <a:lstStyle/>
          <a:p>
            <a:fld id="{E58D82BD-5C1B-4C72-A8AF-9E9361D79777}" type="slidenum">
              <a:rPr lang="cs-CZ" smtClean="0"/>
              <a:pPr/>
              <a:t>13</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Co dělat aby se ptáci nezabíjeli?</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14</a:t>
            </a:fld>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Ideálně začít už ve fázi projektu. Jednou z možností je výběr bezpečnějších materiálů.</a:t>
            </a:r>
          </a:p>
          <a:p>
            <a:r>
              <a:rPr lang="cs-CZ" dirty="0" smtClean="0"/>
              <a:t>Ze současných výzkumů se ukazuje,</a:t>
            </a:r>
            <a:r>
              <a:rPr lang="cs-CZ" baseline="0" dirty="0" smtClean="0"/>
              <a:t> že prakticky neexistuje materiál, který by byl sám o sobě zcela bezpečný. </a:t>
            </a:r>
            <a:r>
              <a:rPr lang="cs-CZ" baseline="0" dirty="0" err="1" smtClean="0"/>
              <a:t>Ornilux</a:t>
            </a:r>
            <a:r>
              <a:rPr lang="cs-CZ" baseline="0" dirty="0" smtClean="0"/>
              <a:t> je sklo se zalisovanými pásky s UV reflexí – pro člověka prakticky neviditelné, průhledné, ptáci ale UV spektrum vidí a vnímají jako překážku. Po nezávislém testování se ale ukazuje, že účinnost je poměrně nízká (kolem 50 procent) a speciálně v některých typech prostředí nedostatečná…</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15</a:t>
            </a:fld>
            <a:endParaRPr lang="cs-CZ"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Jak se to vše vlastně testuje?</a:t>
            </a:r>
          </a:p>
          <a:p>
            <a:r>
              <a:rPr lang="cs-CZ" dirty="0" smtClean="0"/>
              <a:t>Rakouský testovací tunel – ptáci se vypouští proti  „sklu“ se zabezpečením a kontrolní ploše (</a:t>
            </a:r>
            <a:r>
              <a:rPr lang="cs-CZ" dirty="0" err="1" smtClean="0"/>
              <a:t>nazebezpečené</a:t>
            </a:r>
            <a:r>
              <a:rPr lang="cs-CZ" dirty="0" smtClean="0"/>
              <a:t>) a sleduje se, kterou</a:t>
            </a:r>
            <a:r>
              <a:rPr lang="cs-CZ" baseline="0" dirty="0" smtClean="0"/>
              <a:t> plochou chtějí proletět. Před samotným nárazem je zachytí velmi jemná nárazová síť (neublíží si </a:t>
            </a:r>
            <a:r>
              <a:rPr lang="cs-CZ" baseline="0" dirty="0" smtClean="0">
                <a:sym typeface="Wingdings" pitchFamily="2" charset="2"/>
              </a:rPr>
              <a:t>). V tunelu je ošetřen veškerý nežádoucí vliv (světlo, zvuk, pohyb vzduchu) a sledování probíhá vysokorychlostní kamerou. Testují se statisticky průkazná data (mnoho jedinců, různé druhy, samci, samice, mláďata apod.).</a:t>
            </a:r>
          </a:p>
          <a:p>
            <a:r>
              <a:rPr lang="cs-CZ" baseline="0" dirty="0" smtClean="0">
                <a:sym typeface="Wingdings" pitchFamily="2" charset="2"/>
              </a:rPr>
              <a:t>ČSO má dlouhodobě v plánu podobný testovací tunel provozovat i v ČR.</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16</a:t>
            </a:fld>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Protihlukové stěny (PHS)</a:t>
            </a:r>
            <a:r>
              <a:rPr lang="cs-CZ" baseline="0" dirty="0" smtClean="0"/>
              <a:t> jsou řešený nejdéle, jejich účinné zabezpečení je nejjednodušší a dnes již standardizované.</a:t>
            </a:r>
          </a:p>
          <a:p>
            <a:r>
              <a:rPr lang="cs-CZ" baseline="0" dirty="0" smtClean="0"/>
              <a:t>Podobně špatně zabezpečená stěna (jednotlivé „plašící“ siluety) by dnes již v ČR prakticky neměla vzniknout…</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17</a:t>
            </a:fld>
            <a:endParaRPr lang="cs-CZ"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Postup posuzování konkrétní stavby nezahrnuje jen sbírání mrtvolek.</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18</a:t>
            </a:fld>
            <a:endParaRPr lang="cs-CZ"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První by měla být analýza širších vztahů a </a:t>
            </a:r>
            <a:r>
              <a:rPr lang="cs-CZ" dirty="0" err="1" smtClean="0"/>
              <a:t>natipování</a:t>
            </a:r>
            <a:r>
              <a:rPr lang="cs-CZ" dirty="0" smtClean="0"/>
              <a:t> letových tras ptáků (červeně). Ptáci využívají různé</a:t>
            </a:r>
            <a:r>
              <a:rPr lang="cs-CZ" baseline="0" dirty="0" smtClean="0"/>
              <a:t> letové koridory, typicky liniovou zeleň, okrajové části polí a luk, vodní toky apod. Tímto se dá odhalit potenciálně nejrizikovější místa už před výstavbou (šipky).</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19</a:t>
            </a:fld>
            <a:endParaRPr lang="cs-CZ"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 ČR existuje metodický pokyn ŘSD</a:t>
            </a:r>
            <a:r>
              <a:rPr lang="cs-CZ" baseline="0" dirty="0" smtClean="0"/>
              <a:t> k zabezpečení PHS.</a:t>
            </a:r>
          </a:p>
          <a:p>
            <a:r>
              <a:rPr lang="cs-CZ" baseline="0" dirty="0" smtClean="0"/>
              <a:t>Technický nákres univerzálního řešení. Důležité je dodržet rozteč a tloušťku páskování, aplikace primárně z vnější, případně i vnitřní strany.</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21</a:t>
            </a:fld>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Spektrum budov (staveb) s tímto problémem je velmi široké. Nezáleží ani tak na velikosti, nebo rozsahu „skleněných“ ploch, spíše na konkrétní situaci a pozici stavby v terénu.</a:t>
            </a:r>
          </a:p>
          <a:p>
            <a:r>
              <a:rPr lang="cs-CZ" dirty="0" smtClean="0"/>
              <a:t>Nemusí se jednat jen o sklo, za určitých situací se zrcadlí i jiné materiály (plexisklo, kov, kámen, keramické obklady atd.).</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a:t>
            </a:fld>
            <a:endParaRPr lang="cs-CZ"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Jedna z prvních PHS</a:t>
            </a:r>
            <a:r>
              <a:rPr lang="cs-CZ" baseline="0" dirty="0" smtClean="0"/>
              <a:t>, která byla v ČR účinně zabezpečena díky aktivitě Magistrátu města Zlína. ČSO zde každoročně pořádá mimo jiné letní Večerní vycházky pro veřejnost.</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22</a:t>
            </a:fld>
            <a:endParaRPr lang="cs-CZ"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Pokud je použito horizontální proužkování, je potřeba zmenšit rozteč pásků</a:t>
            </a:r>
            <a:r>
              <a:rPr lang="cs-CZ" baseline="0" dirty="0" smtClean="0"/>
              <a:t> až na 5cm! Ptáci mají větší snahu proletět horizontální štěrbinou než vertikální (logicky, kvůli pozici křídel v letu).</a:t>
            </a:r>
          </a:p>
          <a:p>
            <a:r>
              <a:rPr lang="cs-CZ" baseline="0" dirty="0" smtClean="0"/>
              <a:t>Materiál </a:t>
            </a:r>
            <a:r>
              <a:rPr lang="cs-CZ" baseline="0" dirty="0" err="1" smtClean="0"/>
              <a:t>Plexiglass</a:t>
            </a:r>
            <a:r>
              <a:rPr lang="cs-CZ" baseline="0" dirty="0" smtClean="0"/>
              <a:t> </a:t>
            </a:r>
            <a:r>
              <a:rPr lang="cs-CZ" baseline="0" dirty="0" err="1" smtClean="0"/>
              <a:t>Soundstop</a:t>
            </a:r>
            <a:r>
              <a:rPr lang="cs-CZ" baseline="0" dirty="0" smtClean="0"/>
              <a:t> je přímo určen pro instalaci na PHS.</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23</a:t>
            </a:fld>
            <a:endParaRPr lang="cs-CZ"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baseline="0" dirty="0" smtClean="0"/>
              <a:t>Materiál </a:t>
            </a:r>
            <a:r>
              <a:rPr lang="cs-CZ" baseline="0" dirty="0" err="1" smtClean="0"/>
              <a:t>Plexiglass</a:t>
            </a:r>
            <a:r>
              <a:rPr lang="cs-CZ" baseline="0" dirty="0" smtClean="0"/>
              <a:t> </a:t>
            </a:r>
            <a:r>
              <a:rPr lang="cs-CZ" baseline="0" dirty="0" err="1" smtClean="0"/>
              <a:t>Soundstop</a:t>
            </a:r>
            <a:r>
              <a:rPr lang="cs-CZ" baseline="0" dirty="0" smtClean="0"/>
              <a:t> je přímo určen pro instalaci na PHS.</a:t>
            </a:r>
            <a:endParaRPr lang="cs-CZ" dirty="0" smtClean="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24</a:t>
            </a:fld>
            <a:endParaRPr lang="cs-CZ"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Jde ale hlavně o systémový</a:t>
            </a:r>
            <a:r>
              <a:rPr lang="cs-CZ" baseline="0" dirty="0" smtClean="0"/>
              <a:t> přístup…</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25</a:t>
            </a:fld>
            <a:endParaRPr lang="cs-CZ"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Zastávky hromadné dopravy jsou jakýmsi mezistupněm mezi liniovými stavbami (PHS) a obytnými budovami…</a:t>
            </a:r>
          </a:p>
          <a:p>
            <a:r>
              <a:rPr lang="cs-CZ" dirty="0" smtClean="0"/>
              <a:t>ČSO spustila program mapování zastávek v r. 2016 jako kampaň k Ptákovi roku – července obecné. Zastávky hodnotí dobrovolníci podle velmi jednoduché metodiky, ideálně při čekání na autobus přes chytrý</a:t>
            </a:r>
            <a:r>
              <a:rPr lang="cs-CZ" baseline="0" dirty="0" smtClean="0"/>
              <a:t> telefon </a:t>
            </a:r>
            <a:r>
              <a:rPr lang="cs-CZ" baseline="0" dirty="0" smtClean="0">
                <a:sym typeface="Wingdings" pitchFamily="2" charset="2"/>
              </a:rPr>
              <a:t> Přidejte se i vy!</a:t>
            </a:r>
          </a:p>
          <a:p>
            <a:r>
              <a:rPr lang="cs-CZ" baseline="0" dirty="0" smtClean="0">
                <a:sym typeface="Wingdings" pitchFamily="2" charset="2"/>
              </a:rPr>
              <a:t>V současnosti se na různých místech na základě těchto podkladů zastávky zabezpečují (každé město si to řeší jinak, situace je různá). Cílem bylo poskytnout relevantní data, která ukážou, kde a které zastávky je potřeba zabezpečit primárně (červené, nejrizikovější), kde výhledově (oranžové, potenciálně rizikové) a kde není dodatečné zabezpečování za současného stavu potřeba (zelené, bezpečné). Každá osmá zastávka, je dle tohoto hodnocení riziková…</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26</a:t>
            </a:fld>
            <a:endParaRPr lang="cs-CZ" alt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Rizikovým prvkem je nejen rozsah skleněných ploch, ale hlavně přítomnost zeleně…</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27</a:t>
            </a:fld>
            <a:endParaRPr lang="cs-CZ" alt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Dohledat mrtvolku u zastávky</a:t>
            </a:r>
            <a:r>
              <a:rPr lang="cs-CZ" baseline="0" dirty="0" smtClean="0"/>
              <a:t> je spíše otázka náhody, stopy po nárazech jsou ale dlouhodobě patrné…</a:t>
            </a:r>
          </a:p>
          <a:p>
            <a:r>
              <a:rPr lang="cs-CZ" baseline="0" dirty="0" smtClean="0"/>
              <a:t>Bezpečnostní prvky určené lidem (pásy a body ve výši očí) jsou pro rychle letící ptáky nedostatečné.</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28</a:t>
            </a:fld>
            <a:endParaRPr lang="cs-CZ"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Aby bylo zabezpečení např. polepem účinné, musí být dostatečně husté (aby je ptáci vnímali jako </a:t>
            </a:r>
            <a:r>
              <a:rPr lang="cs-CZ" dirty="0" err="1" smtClean="0"/>
              <a:t>neprůletnou</a:t>
            </a:r>
            <a:r>
              <a:rPr lang="cs-CZ" dirty="0" smtClean="0"/>
              <a:t> překážku).</a:t>
            </a:r>
          </a:p>
          <a:p>
            <a:r>
              <a:rPr lang="cs-CZ" dirty="0" smtClean="0"/>
              <a:t>Fantazii se meze nekladou… Zabezpečování zastávek na mnoha místech dělají dobrovolníci</a:t>
            </a:r>
            <a:r>
              <a:rPr lang="cs-CZ" baseline="0" dirty="0" smtClean="0"/>
              <a:t> po dohodě s místním úřadem nebo správcem (Dopravní podniky, ŘSD). Velmi často se zapojují školy, kroužky apod. jako např. v Uhříněvsi, Boleslavi a jinde.</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29</a:t>
            </a:fld>
            <a:endParaRPr lang="cs-CZ"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Zabezpečení může být systematické (Poděbrady),</a:t>
            </a:r>
            <a:r>
              <a:rPr lang="cs-CZ" baseline="0" dirty="0" smtClean="0"/>
              <a:t> plocha zastávek je ideální pro </a:t>
            </a:r>
            <a:r>
              <a:rPr lang="cs-CZ" baseline="0" dirty="0" err="1" smtClean="0"/>
              <a:t>edukativní</a:t>
            </a:r>
            <a:r>
              <a:rPr lang="cs-CZ" baseline="0" dirty="0" smtClean="0"/>
              <a:t> využití např. jako informace o historii, významných osobnostech, místních památkách apod. Takové zastávky jsou pro ptáky stoprocentně bezpečné a navíc jde o další smysluplné a atraktivní využití veřejného prostoru.</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30</a:t>
            </a:fld>
            <a:endParaRPr lang="cs-CZ" alt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Ideální je začít už ve fázi</a:t>
            </a:r>
            <a:r>
              <a:rPr lang="cs-CZ" baseline="0" dirty="0" smtClean="0"/>
              <a:t> soutěže nebo výběrového řízení…</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31</a:t>
            </a:fld>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Jedním z nejnebezpečnějších stavebních prvků jsou průhledové rohy budov.</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a:t>
            </a:fld>
            <a:endParaRPr lang="cs-CZ"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Extrémně prestižní záležitost (celý pražský mobiliář) pro architektonická studia a ateliéry, bezpečnost pro ptáky je rovnou jedním z hodnotících kritérií.</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32</a:t>
            </a:fld>
            <a:endParaRPr lang="cs-CZ" alt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Výherce soutěže získal rozhodující body právě díky velmi kvalitnímu a dobře navrženému zabezpečení proti kolizím ptáků…</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33</a:t>
            </a:fld>
            <a:endParaRPr lang="cs-CZ" alt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Systém „</a:t>
            </a:r>
            <a:r>
              <a:rPr lang="cs-CZ" dirty="0" err="1" smtClean="0"/>
              <a:t>mikrobodů</a:t>
            </a:r>
            <a:r>
              <a:rPr lang="cs-CZ" dirty="0" smtClean="0"/>
              <a:t>“ je ideálním řešením jak z hlediska prevence kolizí, tak estetiky, funkčnosti a průhlednosti plochy.</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34</a:t>
            </a:fld>
            <a:endParaRPr lang="cs-CZ"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xfrm>
            <a:off x="1371600" y="1143000"/>
            <a:ext cx="4114800" cy="3086100"/>
          </a:xfrm>
          <a:ln/>
        </p:spPr>
      </p:sp>
      <p:sp>
        <p:nvSpPr>
          <p:cNvPr id="33795" name="Zástupný symbol pro poznámky 2"/>
          <p:cNvSpPr>
            <a:spLocks noGrp="1"/>
          </p:cNvSpPr>
          <p:nvPr>
            <p:ph type="body" idx="1"/>
          </p:nvPr>
        </p:nvSpPr>
        <p:spPr>
          <a:xfrm>
            <a:off x="685800" y="4400550"/>
            <a:ext cx="5486400" cy="3600450"/>
          </a:xfrm>
          <a:noFill/>
        </p:spPr>
        <p:txBody>
          <a:bodyPr/>
          <a:lstStyle/>
          <a:p>
            <a:pPr eaLnBrk="1" hangingPunct="1">
              <a:spcBef>
                <a:spcPct val="0"/>
              </a:spcBef>
            </a:pPr>
            <a:r>
              <a:rPr lang="cs-CZ" altLang="cs-CZ" dirty="0" smtClean="0"/>
              <a:t>Všechny zastávky MHD v Praze by měly do několika let vypadat takto…</a:t>
            </a:r>
          </a:p>
        </p:txBody>
      </p:sp>
      <p:sp>
        <p:nvSpPr>
          <p:cNvPr id="33796" name="Zástupný symbol pro číslo snímku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a:fld id="{DC4B72F5-72FE-4721-BBA2-91DF2BD858FA}" type="slidenum">
              <a:rPr lang="cs-CZ" altLang="cs-CZ" sz="1200" b="0"/>
              <a:pPr algn="r"/>
              <a:t>35</a:t>
            </a:fld>
            <a:endParaRPr lang="cs-CZ" altLang="cs-CZ" sz="1200" b="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Obytné budovy jsou z hlediska</a:t>
            </a:r>
            <a:r>
              <a:rPr lang="cs-CZ" baseline="0" dirty="0" smtClean="0"/>
              <a:t> řešení vždy daleko náročnější, je potřeba s tím počítat od začátku a už ve fázi projektu s problematikou kolizí pracovat.</a:t>
            </a:r>
          </a:p>
          <a:p>
            <a:r>
              <a:rPr lang="cs-CZ" baseline="0" dirty="0" smtClean="0"/>
              <a:t>Zaoblené fasády jsou většinou obecně méně rizikové než rohové segmenty, průhledové rohy je potřeba minimalizovat.</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36</a:t>
            </a:fld>
            <a:endParaRPr lang="cs-CZ" alt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Výběr vhodných materiálů je velmi důležitý, fasáda se z větší</a:t>
            </a:r>
            <a:r>
              <a:rPr lang="cs-CZ" baseline="0" dirty="0" smtClean="0"/>
              <a:t> dálky může jevit jako vysoce reflexní (zrcadlová)…</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37</a:t>
            </a:fld>
            <a:endParaRPr lang="cs-CZ" alt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 , ale zblízka je velmi dobře vidět vnitřní struktura armování. Na takovou vzdálenost jsou ptáci schopní</a:t>
            </a:r>
            <a:r>
              <a:rPr lang="cs-CZ" baseline="0" dirty="0" smtClean="0"/>
              <a:t> včas zareagovat a překážku odhalit. </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38</a:t>
            </a:fld>
            <a:endParaRPr lang="cs-CZ" alt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Při dodatečném zabezpečování již postavené budovy, je vždy</a:t>
            </a:r>
            <a:r>
              <a:rPr lang="cs-CZ" baseline="0" dirty="0" smtClean="0"/>
              <a:t> situace složitější…</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39</a:t>
            </a:fld>
            <a:endParaRPr lang="cs-CZ"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Musí se začít detailní analýzou okolního prostředí a letových koridorů.</a:t>
            </a:r>
          </a:p>
          <a:p>
            <a:r>
              <a:rPr lang="cs-CZ" dirty="0" smtClean="0"/>
              <a:t>Zelené kruhy označují místa zvýšeného</a:t>
            </a:r>
            <a:r>
              <a:rPr lang="cs-CZ" baseline="0" dirty="0" smtClean="0"/>
              <a:t> výskytu ptáků (odpočinková místa, potravní stanoviště apod.), mezi nimi se ptáci ve zvýšené míře pohybují a pokud leží riziková budova na spojnici těchto míst (červená linie), bude ke kolizím docházet ve zvýšené míře.</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40</a:t>
            </a:fld>
            <a:endParaRPr lang="cs-CZ" alt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Jak je to na </a:t>
            </a:r>
            <a:r>
              <a:rPr lang="cs-CZ" dirty="0" err="1" smtClean="0"/>
              <a:t>PřF</a:t>
            </a:r>
            <a:r>
              <a:rPr lang="cs-CZ" dirty="0" smtClean="0"/>
              <a:t> v Olomouci…</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42</a:t>
            </a:fld>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Velmi nebezpečné a prakticky neřešitelné jsou stavby, které cíleně vytvářejí optický klam odrazem fiktivních ploch. Zejména jsou nebezpečné takovéto</a:t>
            </a:r>
            <a:r>
              <a:rPr lang="cs-CZ" baseline="0" dirty="0" smtClean="0"/>
              <a:t> „falešné“ vnitřní rohy. Pokud se pták do takového prostoru dostane, doslova se utluče, protože ve stresu není schopen poznat kudy se z takové pasti dostat (k úmrtí často nedochází jediným nárazem, ale po opakovaných nárazech).</a:t>
            </a:r>
          </a:p>
          <a:p>
            <a:endParaRPr lang="cs-CZ" baseline="0" dirty="0" smtClean="0"/>
          </a:p>
          <a:p>
            <a:r>
              <a:rPr lang="cs-CZ" baseline="0" dirty="0" smtClean="0"/>
              <a:t>Budova obchodního centra Fórum Nová Karolina V Ostravě.</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a:t>
            </a:fld>
            <a:endParaRPr lang="cs-CZ" alt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ANIMOVANÁ</a:t>
            </a:r>
            <a:r>
              <a:rPr lang="cs-CZ" baseline="0" dirty="0" smtClean="0"/>
              <a:t> VERZE – poloha budovy nejdůležitější faktor – první analýza při hodnocení budovy!!!</a:t>
            </a:r>
          </a:p>
          <a:p>
            <a:r>
              <a:rPr lang="cs-CZ" baseline="0" dirty="0" smtClean="0"/>
              <a:t>Ptáci se zde zabíjí zejména během podzimní migrace, kdy letí podél přirozeného migračního koridoru (tok řeky Moravy) a následně přelétají nejkratší trasou na odpočinkové, klidové místo (pro některé druhy – sýkora uhelníček – přímo zimoviště) což je městský park, Rozárium (bílý ovál). Riziková budova stojí přímo v letové trase!</a:t>
            </a:r>
          </a:p>
          <a:p>
            <a:r>
              <a:rPr lang="cs-CZ" baseline="0" dirty="0" smtClean="0"/>
              <a:t>Pokud má být budova postavena na takovém místě, musí být co nejlépe zabezpečena. V některých evropských zemích (Anglie, Francie) je na takovém místě přímo vyloučena prosklená zástavba!</a:t>
            </a:r>
            <a:endParaRPr lang="cs-CZ" dirty="0"/>
          </a:p>
        </p:txBody>
      </p:sp>
      <p:sp>
        <p:nvSpPr>
          <p:cNvPr id="4" name="Zástupný symbol pro číslo snímku 3"/>
          <p:cNvSpPr>
            <a:spLocks noGrp="1"/>
          </p:cNvSpPr>
          <p:nvPr>
            <p:ph type="sldNum" sz="quarter" idx="10"/>
          </p:nvPr>
        </p:nvSpPr>
        <p:spPr/>
        <p:txBody>
          <a:bodyPr/>
          <a:lstStyle/>
          <a:p>
            <a:fld id="{8E56F7A4-7B78-4166-82E4-A21A80AD477A}" type="slidenum">
              <a:rPr lang="cs-CZ" smtClean="0"/>
              <a:pPr/>
              <a:t>43</a:t>
            </a:fld>
            <a:endParaRPr 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Dodatečné způsoby zabezpečování rizikových ploch.</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44</a:t>
            </a:fld>
            <a:endParaRPr lang="cs-CZ"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„Silueta dravce“, která ptáky plaší je nesmysl!</a:t>
            </a:r>
            <a:r>
              <a:rPr lang="cs-CZ" baseline="0" dirty="0" smtClean="0"/>
              <a:t> Navíc je to esteticky téměř nejhorší možné řešení!</a:t>
            </a:r>
          </a:p>
          <a:p>
            <a:r>
              <a:rPr lang="cs-CZ" baseline="0" dirty="0" smtClean="0"/>
              <a:t>Nezáleží na tom jak je silueta „věrná“, přítomnost predátora v přírodě nikdy neznamená, že tam nebude jeho kořist. Predátor je pro kořist vždy reálným ohrožením jen v určitých konkrétních situacích, nebo v určité době. Mimo tyto krátké okamžiky ho kořist ignoruje. Statický „flek“ žádný pták jako dravce nevnímá (stopy po nárazech jsou hned vedle siluet, i opakovaně).</a:t>
            </a:r>
          </a:p>
          <a:p>
            <a:r>
              <a:rPr lang="cs-CZ" baseline="0" dirty="0" smtClean="0"/>
              <a:t>Každý architekt i </a:t>
            </a:r>
            <a:r>
              <a:rPr lang="cs-CZ" baseline="0" dirty="0" err="1" smtClean="0"/>
              <a:t>stavař</a:t>
            </a:r>
            <a:r>
              <a:rPr lang="cs-CZ" baseline="0" dirty="0" smtClean="0"/>
              <a:t> by měl znát aspoň základy biologických věd!</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45</a:t>
            </a:fld>
            <a:endParaRPr lang="cs-CZ" alt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Je jedno jestli je polep tvořen siluetami (zde</a:t>
            </a:r>
            <a:r>
              <a:rPr lang="cs-CZ" baseline="0" dirty="0" smtClean="0"/>
              <a:t> výrazně stylizovanými), nebo jinými tvary, musí být ale dostatečně hustý, aby ho ptáci vnímali jako překážku kudy neproletí!</a:t>
            </a:r>
          </a:p>
          <a:p>
            <a:r>
              <a:rPr lang="cs-CZ" baseline="0" dirty="0" smtClean="0"/>
              <a:t>Zrcadlový efekt je možné narušit jen při aplikaci polepu z vnější strany. Všechny polepy k tomu určené jsou zároveň vyzkoušené na trvanlivost při běžném umývání skel apod.</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46</a:t>
            </a:fld>
            <a:endParaRPr lang="cs-CZ" alt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I takto to jde… Levá</a:t>
            </a:r>
            <a:r>
              <a:rPr lang="cs-CZ" baseline="0" dirty="0" smtClean="0"/>
              <a:t> část s otevřenou </a:t>
            </a:r>
            <a:r>
              <a:rPr lang="cs-CZ" baseline="0" dirty="0" err="1" smtClean="0"/>
              <a:t>ventilačkou</a:t>
            </a:r>
            <a:r>
              <a:rPr lang="cs-CZ" baseline="0" dirty="0" smtClean="0"/>
              <a:t> je navíc opatřena předokenní sítí proti hmyzu (stoprocentně účinné zabezpečení s přidanou hodnotou).</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47</a:t>
            </a:fld>
            <a:endParaRPr lang="cs-CZ" alt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Využívá se schopnosti ptáků vidět v UV spektru. Lidské oko takový polep prakticky nevnímá (obrázek vlevo nahoře při pohledu z budovy), ptáci ale vidí výrazný modrý bod</a:t>
            </a:r>
            <a:r>
              <a:rPr lang="cs-CZ" baseline="0" dirty="0" smtClean="0"/>
              <a:t> (levé foto, foceno při zatemněné a po osvícení UV lampou). Opět platí pravidlo dostatečné hustoty polepu a vnější aplikace.</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49</a:t>
            </a:fld>
            <a:endParaRPr lang="cs-CZ" alt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Výhodou je prakticky „neviditelnost“ pro lidi</a:t>
            </a:r>
            <a:r>
              <a:rPr lang="cs-CZ" baseline="0" dirty="0" smtClean="0"/>
              <a:t> (ideální např. na zimní zahrady, francouzská okna apod.), nevýhodou omezená trvanlivost UV efektu (zvláště při umístění na hodně osluněné plochy se UV efekt polepu ztrácí po cca 1 – 2 letech, i když i pak je nejspíš určitá funkčnost zachována…). Není proto příliš vhodné pro rozsáhlejší a hůře dostupné plochy.</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50</a:t>
            </a:fld>
            <a:endParaRPr lang="cs-CZ" alt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Případové studie.</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51</a:t>
            </a:fld>
            <a:endParaRPr lang="cs-CZ" alt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dirty="0" smtClean="0"/>
              <a:t>Případové studie.</a:t>
            </a:r>
          </a:p>
          <a:p>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52</a:t>
            </a:fld>
            <a:endParaRPr lang="cs-CZ" alt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dirty="0" smtClean="0"/>
              <a:t>Případové studie.</a:t>
            </a:r>
          </a:p>
          <a:p>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53</a:t>
            </a:fld>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baseline="0" dirty="0" smtClean="0"/>
              <a:t>Podobný příklad cíleného optického klamu, iluzi vnitřního rohu ještě zvýrazňuje reflexivní fasáda z leštěného kamene.</a:t>
            </a:r>
          </a:p>
          <a:p>
            <a:pPr marL="0" marR="0" indent="0" algn="l" defTabSz="914400" rtl="0" eaLnBrk="0" fontAlgn="base" latinLnBrk="0" hangingPunct="0">
              <a:lnSpc>
                <a:spcPct val="100000"/>
              </a:lnSpc>
              <a:spcBef>
                <a:spcPct val="30000"/>
              </a:spcBef>
              <a:spcAft>
                <a:spcPct val="0"/>
              </a:spcAft>
              <a:buClrTx/>
              <a:buSzTx/>
              <a:buFontTx/>
              <a:buNone/>
              <a:tabLst/>
              <a:defRPr/>
            </a:pPr>
            <a:endParaRPr lang="cs-CZ"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cs-CZ" baseline="0" dirty="0" smtClean="0"/>
              <a:t>Budova Přírodovědecké fakulty UP v Olomouci.</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6</a:t>
            </a:fld>
            <a:endParaRPr lang="cs-CZ" alt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dirty="0" smtClean="0"/>
              <a:t>Případové studie.</a:t>
            </a:r>
          </a:p>
          <a:p>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54</a:t>
            </a:fld>
            <a:endParaRPr lang="cs-CZ" alt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Díky systematickému monitoringu</a:t>
            </a:r>
            <a:r>
              <a:rPr lang="cs-CZ" baseline="0" dirty="0" smtClean="0"/>
              <a:t> mortality před zabezpečením i po částečném zabezpečení máme poměrně robustní data o účinnosti tohoto dílčího zabezpečení na </a:t>
            </a:r>
            <a:r>
              <a:rPr lang="cs-CZ" baseline="0" dirty="0" err="1" smtClean="0"/>
              <a:t>PřF</a:t>
            </a:r>
            <a:r>
              <a:rPr lang="cs-CZ" baseline="0" dirty="0" smtClean="0"/>
              <a:t> UP Olomouc.</a:t>
            </a:r>
          </a:p>
          <a:p>
            <a:r>
              <a:rPr lang="cs-CZ" baseline="0" dirty="0" smtClean="0"/>
              <a:t>Počet </a:t>
            </a:r>
            <a:r>
              <a:rPr lang="cs-CZ" baseline="0" dirty="0" err="1" smtClean="0"/>
              <a:t>kadavérů</a:t>
            </a:r>
            <a:r>
              <a:rPr lang="cs-CZ" baseline="0" dirty="0" smtClean="0"/>
              <a:t> (mrtvolek) přímo dohledaných není statisticky signifikantně rozdílný na částech s polepem a bez polepu (mrtvolky padají i z vyšších pater, která zabezpečená nejsou, primárně byly zabezpečeny ty rizikovější plochy, takže i mrtvolek je tady zdánlivě víc). Signifikantní rozdíl ale je, když sledujeme stopy po kolizích (otisky) – na zabezpečených částech budovy je kolizí o 60 až 70 procent méně.</a:t>
            </a:r>
            <a:endParaRPr lang="cs-CZ" dirty="0"/>
          </a:p>
        </p:txBody>
      </p:sp>
      <p:sp>
        <p:nvSpPr>
          <p:cNvPr id="4" name="Zástupný symbol pro číslo snímku 3"/>
          <p:cNvSpPr>
            <a:spLocks noGrp="1"/>
          </p:cNvSpPr>
          <p:nvPr>
            <p:ph type="sldNum" sz="quarter" idx="10"/>
          </p:nvPr>
        </p:nvSpPr>
        <p:spPr/>
        <p:txBody>
          <a:bodyPr/>
          <a:lstStyle/>
          <a:p>
            <a:fld id="{8E56F7A4-7B78-4166-82E4-A21A80AD477A}" type="slidenum">
              <a:rPr lang="cs-CZ" smtClean="0"/>
              <a:pPr/>
              <a:t>55</a:t>
            </a:fld>
            <a:endParaRPr 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Nestačí koukat jen na mrtvoly!</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56</a:t>
            </a:fld>
            <a:endParaRPr lang="cs-CZ" altLang="cs-CZ"/>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Další možné využití polepů.</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57</a:t>
            </a:fld>
            <a:endParaRPr lang="cs-CZ" alt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dirty="0" smtClean="0"/>
              <a:t>Další možné využití polepů.</a:t>
            </a:r>
          </a:p>
          <a:p>
            <a:r>
              <a:rPr lang="cs-CZ" dirty="0" smtClean="0"/>
              <a:t>Systém hustých </a:t>
            </a:r>
            <a:r>
              <a:rPr lang="cs-CZ" dirty="0" err="1" smtClean="0"/>
              <a:t>mikrobodů</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58</a:t>
            </a:fld>
            <a:endParaRPr lang="cs-CZ" altLang="cs-CZ"/>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dirty="0" smtClean="0"/>
              <a:t>Další možné využití polepů.</a:t>
            </a:r>
          </a:p>
          <a:p>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59</a:t>
            </a:fld>
            <a:endParaRPr lang="cs-CZ" altLang="cs-CZ"/>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dirty="0" smtClean="0"/>
              <a:t>Příklady</a:t>
            </a:r>
            <a:r>
              <a:rPr lang="cs-CZ" baseline="0" dirty="0" smtClean="0"/>
              <a:t> využití na různých typech staveb.</a:t>
            </a:r>
            <a:endParaRPr lang="cs-CZ" dirty="0" smtClean="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61</a:t>
            </a:fld>
            <a:endParaRPr lang="cs-CZ" altLang="cs-CZ"/>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dirty="0" smtClean="0"/>
              <a:t>Příklady</a:t>
            </a:r>
            <a:r>
              <a:rPr lang="cs-CZ" baseline="0" dirty="0" smtClean="0"/>
              <a:t> využití na různých typech staveb.</a:t>
            </a:r>
            <a:endParaRPr lang="cs-CZ" dirty="0" smtClean="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62</a:t>
            </a:fld>
            <a:endParaRPr lang="cs-CZ" altLang="cs-CZ"/>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Barevné nebo tónované sklo samo o</a:t>
            </a:r>
            <a:r>
              <a:rPr lang="cs-CZ" baseline="0" dirty="0" smtClean="0"/>
              <a:t> sobě nemusí úplně zamezit zrcadlení, ideální je využít </a:t>
            </a:r>
            <a:r>
              <a:rPr lang="cs-CZ" baseline="0" dirty="0" err="1" smtClean="0"/>
              <a:t>ploškovitý</a:t>
            </a:r>
            <a:r>
              <a:rPr lang="cs-CZ" baseline="0" dirty="0" smtClean="0"/>
              <a:t> (</a:t>
            </a:r>
            <a:r>
              <a:rPr lang="cs-CZ" baseline="0" dirty="0" err="1" smtClean="0"/>
              <a:t>patch</a:t>
            </a:r>
            <a:r>
              <a:rPr lang="cs-CZ" baseline="0" dirty="0" smtClean="0"/>
              <a:t>) efekt (menší plošky, různé barvy).</a:t>
            </a:r>
          </a:p>
          <a:p>
            <a:endParaRPr lang="cs-CZ" baseline="0" dirty="0" smtClean="0"/>
          </a:p>
          <a:p>
            <a:r>
              <a:rPr lang="cs-CZ" baseline="0" dirty="0" smtClean="0"/>
              <a:t>Předokenní žaluzie jsou stoprocentně účinné jen tehdy, pokud se celé nevysunují, ale jen otvírají/zavírají lamely. V dnešní době je běžné použití automatizovaných systémů otevírání/zavírání žaluzií, které zároveň umožňují lepší energetické hospodaření a brání přehřívání vnitřních částí budovy.</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63</a:t>
            </a:fld>
            <a:endParaRPr lang="cs-CZ" altLang="cs-CZ"/>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Proti kolizím prakticky stoprocentně účinné zabezpečení. Velikost</a:t>
            </a:r>
            <a:r>
              <a:rPr lang="cs-CZ" baseline="0" dirty="0" smtClean="0"/>
              <a:t> ok musí </a:t>
            </a:r>
            <a:r>
              <a:rPr lang="cs-CZ" baseline="0" dirty="0" err="1" smtClean="0"/>
              <a:t>bý</a:t>
            </a:r>
            <a:r>
              <a:rPr lang="cs-CZ" baseline="0" dirty="0" smtClean="0"/>
              <a:t> spíš menší, síť musí být pevně vypnutá, aby nehrozilo, že se do nich ptáci zamotají…</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64</a:t>
            </a:fld>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Typickým nebezpečným prvkem je zvýšená průhledová plocha (např. nadzemní krčky, nebo vysoké protihlukové stěny).</a:t>
            </a:r>
          </a:p>
          <a:p>
            <a:r>
              <a:rPr lang="cs-CZ" dirty="0" smtClean="0"/>
              <a:t>Ptáci se většinou pohybují na úrovni špiček blízké vegetace (stromů, keřů),</a:t>
            </a:r>
            <a:r>
              <a:rPr lang="cs-CZ" baseline="0" dirty="0" smtClean="0"/>
              <a:t> taková překážka v úrovni výšky okolní vegetace je tak extrémně nebezpečná. Na tomto spojovacím krčku je použit neúčinný polep siluet „dravců“, je tedy vidět, že o problému se zde ví, snažili se ho i řešit, ale špatným/neúčinným způsobem a tudíž veškeré úsilí i finance jsou vynaložené zbytečně…</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7</a:t>
            </a:fld>
            <a:endParaRPr lang="cs-CZ" altLang="cs-CZ"/>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Volně spuštěné tenké provázky (</a:t>
            </a:r>
            <a:r>
              <a:rPr lang="cs-CZ" dirty="0" err="1" smtClean="0"/>
              <a:t>paracord</a:t>
            </a:r>
            <a:r>
              <a:rPr lang="cs-CZ" dirty="0" smtClean="0"/>
              <a:t>), které se pohybují ve větru a vytvářejí efekt „větrné zen záclony“. Stoprocentně účinné zabezpečení, které ale nejde použít všude (např. kvůli vandalismu na zastávkách MHD).</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65</a:t>
            </a:fld>
            <a:endParaRPr lang="cs-CZ" altLang="cs-CZ"/>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Předokenní celoplošné zábrany jsou stoprocentně účinné, podobně jako například sítě proti hmyzu. Musí ale zakrýt celou nebezpečnou plochu…</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66</a:t>
            </a:fld>
            <a:endParaRPr lang="cs-CZ" altLang="cs-CZ"/>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Zaoblené fasády jsou obecně bezpečnější</a:t>
            </a:r>
            <a:r>
              <a:rPr lang="cs-CZ" baseline="0" dirty="0" smtClean="0"/>
              <a:t> i při kombinaci různých typů dodatečného zabezpečení.</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67</a:t>
            </a:fld>
            <a:endParaRPr lang="cs-CZ" altLang="cs-CZ"/>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„Sklo“ může být </a:t>
            </a:r>
            <a:r>
              <a:rPr lang="cs-CZ" dirty="0" err="1" smtClean="0"/>
              <a:t>designově</a:t>
            </a:r>
            <a:r>
              <a:rPr lang="cs-CZ" dirty="0" smtClean="0"/>
              <a:t> zajímavé a přitom bezpečné pro ptáky. Orientace skleněných ploch šikmo vzhůru je vždy bezpečnější než kolmé stěny, případně zkosené</a:t>
            </a:r>
            <a:r>
              <a:rPr lang="cs-CZ" baseline="0" dirty="0" smtClean="0"/>
              <a:t> směrem k zemi.</a:t>
            </a:r>
            <a:endParaRPr lang="cs-CZ" dirty="0" smtClean="0"/>
          </a:p>
          <a:p>
            <a:r>
              <a:rPr lang="cs-CZ" dirty="0" smtClean="0"/>
              <a:t>Berlín</a:t>
            </a:r>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68</a:t>
            </a:fld>
            <a:endParaRPr lang="cs-CZ" altLang="cs-CZ"/>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Velmi důležitým faktorem zvyšujícím riziko kolizí je nevhodné osvětlení vnějších i vnitřních částí budov.</a:t>
            </a:r>
          </a:p>
          <a:p>
            <a:r>
              <a:rPr lang="cs-CZ" dirty="0" smtClean="0"/>
              <a:t>Energeticky úsporná,</a:t>
            </a:r>
            <a:r>
              <a:rPr lang="cs-CZ" baseline="0" dirty="0" smtClean="0"/>
              <a:t> přesně zaměřená světla bez širokého rozptylu do okolí mohou výrazně omezit kolize.</a:t>
            </a:r>
          </a:p>
          <a:p>
            <a:r>
              <a:rPr lang="cs-CZ" baseline="0" dirty="0" smtClean="0"/>
              <a:t>Většina ptáků migruje v noci a světelné znečištění ve městech je často svádí z migrační trasy a přímo navádí k nebezpečným budovám („můří efekt“).</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69</a:t>
            </a:fld>
            <a:endParaRPr lang="cs-CZ" altLang="cs-CZ"/>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Kombinace zeleně a skla je vždy smrtící!</a:t>
            </a:r>
          </a:p>
          <a:p>
            <a:r>
              <a:rPr lang="cs-CZ" dirty="0" smtClean="0"/>
              <a:t>Speciálně u takových budov je vždy zásadní dobře vyřešit zabezpečení skleněných</a:t>
            </a:r>
            <a:r>
              <a:rPr lang="cs-CZ" baseline="0" dirty="0" smtClean="0"/>
              <a:t> ploch už ve fázi projektu.</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70</a:t>
            </a:fld>
            <a:endParaRPr lang="cs-CZ" altLang="cs-CZ"/>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Paradoxně prakticky žádné „ekologické“ certifikace budov dnes neuvažují kromě energetické úspornosti a dalších faktorů i nebezpečnost pro ptáky.</a:t>
            </a:r>
          </a:p>
          <a:p>
            <a:r>
              <a:rPr lang="cs-CZ" dirty="0" smtClean="0"/>
              <a:t>Budova „Butterfly“ v Praze, držitel „</a:t>
            </a:r>
            <a:r>
              <a:rPr lang="cs-CZ" dirty="0" err="1" smtClean="0"/>
              <a:t>eko</a:t>
            </a:r>
            <a:r>
              <a:rPr lang="cs-CZ" dirty="0" smtClean="0"/>
              <a:t>“ certifikátu BREEAM </a:t>
            </a:r>
            <a:r>
              <a:rPr lang="cs-CZ" dirty="0" err="1" smtClean="0"/>
              <a:t>Excellent</a:t>
            </a:r>
            <a:r>
              <a:rPr lang="cs-CZ" dirty="0" smtClean="0"/>
              <a:t>,</a:t>
            </a:r>
            <a:r>
              <a:rPr lang="cs-CZ" baseline="0" dirty="0" smtClean="0"/>
              <a:t> je jednou z nejvíce smrtících budov v ČR!</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71</a:t>
            </a:fld>
            <a:endParaRPr lang="cs-CZ" altLang="cs-CZ"/>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Případová studie</a:t>
            </a:r>
            <a:r>
              <a:rPr lang="cs-CZ" baseline="0" dirty="0" smtClean="0"/>
              <a:t> „Butterfly“ Praha.</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73</a:t>
            </a:fld>
            <a:endParaRPr lang="cs-CZ" altLang="cs-CZ"/>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Nalezené</a:t>
            </a:r>
            <a:r>
              <a:rPr lang="cs-CZ" baseline="0" dirty="0" smtClean="0"/>
              <a:t> druhy dobře vypovídají o tom, v jakém prostředí „skleněná past“ stojí… Zabije se prakticky vše co letí kolem </a:t>
            </a:r>
            <a:r>
              <a:rPr lang="cs-CZ" baseline="0" dirty="0" smtClean="0">
                <a:sym typeface="Wingdings" pitchFamily="2" charset="2"/>
              </a:rPr>
              <a:t></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75</a:t>
            </a:fld>
            <a:endParaRPr lang="cs-CZ" altLang="cs-CZ"/>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Zkusme to společně změnit! </a:t>
            </a:r>
            <a:r>
              <a:rPr lang="cs-CZ" dirty="0" smtClean="0">
                <a:sym typeface="Wingdings" pitchFamily="2" charset="2"/>
              </a:rPr>
              <a:t></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76</a:t>
            </a:fld>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Ke kolizím nedochází v čase náhodně.</a:t>
            </a:r>
          </a:p>
          <a:p>
            <a:r>
              <a:rPr lang="cs-CZ" dirty="0" smtClean="0"/>
              <a:t>V průběhu dne je nejrizikovější čas při</a:t>
            </a:r>
            <a:r>
              <a:rPr lang="cs-CZ" baseline="0" dirty="0" smtClean="0"/>
              <a:t> rozednění a při setmění (zhoršená viditelnost i pozornost jedinců).</a:t>
            </a:r>
          </a:p>
          <a:p>
            <a:r>
              <a:rPr lang="cs-CZ" baseline="0" dirty="0" smtClean="0"/>
              <a:t>Riziko kolizí velmi ovlivňují aktuální klimatické podmínky – mlha, déšť apod. které negativně ovlivňují viditelnost jsou vysoce rizikové faktory.</a:t>
            </a:r>
            <a:endParaRPr lang="cs-CZ" dirty="0" smtClean="0"/>
          </a:p>
          <a:p>
            <a:r>
              <a:rPr lang="cs-CZ" dirty="0" smtClean="0"/>
              <a:t>Rizikovým obdobím roku je zejména podzim,</a:t>
            </a:r>
            <a:r>
              <a:rPr lang="cs-CZ" baseline="0" dirty="0" smtClean="0"/>
              <a:t> v menší míře jaro. Na podzim je kratší den, velmi často mlhy apod., navíc probíhá migrace severojižním směrem (letí ze severu i mladí, nezkušení ptáci).</a:t>
            </a:r>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8</a:t>
            </a:fld>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Velmi složité je dělat odhady skutečného rozsahu problému. Dohledání samotných </a:t>
            </a:r>
            <a:r>
              <a:rPr lang="cs-CZ" dirty="0" err="1" smtClean="0"/>
              <a:t>kadáverů</a:t>
            </a:r>
            <a:r>
              <a:rPr lang="cs-CZ" dirty="0" smtClean="0"/>
              <a:t> nemusí</a:t>
            </a:r>
            <a:r>
              <a:rPr lang="cs-CZ" baseline="0" dirty="0" smtClean="0"/>
              <a:t> ukazovat na skutečný rozsah problémů (ne vše co se zabije se najde, podle některých výzkumů se na místě podaří dohledat jen každého desátého zabitého ptáka…).</a:t>
            </a:r>
          </a:p>
          <a:p>
            <a:r>
              <a:rPr lang="cs-CZ" baseline="0" dirty="0" smtClean="0"/>
              <a:t>Hrubý odhad pro ČR je kolem 1 miliónu mrtvých ptáků každý rok…</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9</a:t>
            </a:fld>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baseline="0" dirty="0" smtClean="0"/>
              <a:t>Kolize se „sklem“ je považována za nejvýznamnější faktor tzv. civilizační mortality.</a:t>
            </a:r>
          </a:p>
          <a:p>
            <a:pPr marL="0" marR="0" indent="0" algn="l" defTabSz="914400" rtl="0" eaLnBrk="0" fontAlgn="base" latinLnBrk="0" hangingPunct="0">
              <a:lnSpc>
                <a:spcPct val="100000"/>
              </a:lnSpc>
              <a:spcBef>
                <a:spcPct val="30000"/>
              </a:spcBef>
              <a:spcAft>
                <a:spcPct val="0"/>
              </a:spcAft>
              <a:buClrTx/>
              <a:buSzTx/>
              <a:buFontTx/>
              <a:buNone/>
              <a:tabLst/>
              <a:defRPr/>
            </a:pPr>
            <a:r>
              <a:rPr lang="cs-CZ" baseline="0" dirty="0" smtClean="0"/>
              <a:t>Navíc na rozdíl od ostatních uváděných „pastí“, je kolize se sklem naprosto neselektivní. Kočka s větší pravděpodobností uloví oslabeného jedince (mladé, staré, nemocné), běžnějších druhů (vrabce, sýkory, kosy, ne ledňáčka nebo krahujce…). Auto také srazí spíš pomalejší, nebo méně opatrné jedince. „Sklo“ ale zabíjí všechny bez rozdílu – samce, samice, slabé, silné, geneticky kvalitní i nekvalitní, běžný druh stejně jako vzácný. „Sklo“ si nevybírá… A to má samozřejmě daleko vážnější a dlouhodobější dopady na biodiverzitu obecně, než jiné typy antropogenní mortality.</a:t>
            </a:r>
            <a:endParaRPr lang="cs-CZ" dirty="0" smtClean="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10</a:t>
            </a:fld>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fld id="{5311D45B-FCDC-463D-9B0E-5C1BE82FC8A8}" type="slidenum">
              <a:rPr lang="cs-CZ" altLang="cs-CZ"/>
              <a:pPr/>
              <a:t>‹#›</a:t>
            </a:fld>
            <a:endParaRPr lang="cs-CZ" alt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fld id="{AA763F5D-0BA1-4C66-8650-41371D9B2133}" type="slidenum">
              <a:rPr lang="cs-CZ" altLang="cs-CZ"/>
              <a:pPr/>
              <a:t>‹#›</a:t>
            </a:fld>
            <a:endParaRPr lang="cs-CZ" alt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fld id="{3F484C8E-D35C-41C6-9383-181D2CBDF75C}" type="slidenum">
              <a:rPr lang="cs-CZ" altLang="cs-CZ"/>
              <a:pPr/>
              <a:t>‹#›</a:t>
            </a:fld>
            <a:endParaRPr lang="cs-CZ" alt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fld id="{6B668888-ACF6-4836-91BA-0D65B5E327B0}" type="slidenum">
              <a:rPr lang="cs-CZ" altLang="cs-CZ"/>
              <a:pPr/>
              <a:t>‹#›</a:t>
            </a:fld>
            <a:endParaRPr lang="cs-CZ" alt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fld id="{4310A400-70B4-44A4-A36B-646BE85F207F}" type="slidenum">
              <a:rPr lang="cs-CZ" altLang="cs-CZ"/>
              <a:pPr/>
              <a:t>‹#›</a:t>
            </a:fld>
            <a:endParaRPr lang="cs-CZ" alt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fld id="{2B2BE8E5-042D-447D-AA0B-3CF4D2BFD361}" type="slidenum">
              <a:rPr lang="cs-CZ" altLang="cs-CZ"/>
              <a:pPr/>
              <a:t>‹#›</a:t>
            </a:fld>
            <a:endParaRPr lang="cs-CZ" alt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fld id="{1FB625A9-8AFC-48FE-B46F-C387CEA6B04F}" type="slidenum">
              <a:rPr lang="cs-CZ" altLang="cs-CZ"/>
              <a:pPr/>
              <a:t>‹#›</a:t>
            </a:fld>
            <a:endParaRPr lang="cs-CZ" alt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fld id="{79D0CAF2-ACC2-405A-A13B-6622C162F388}" type="slidenum">
              <a:rPr lang="cs-CZ" altLang="cs-CZ"/>
              <a:pPr/>
              <a:t>‹#›</a:t>
            </a:fld>
            <a:endParaRPr lang="cs-CZ" alt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fld id="{5BD5A3CE-8872-4AC3-98FB-5897C044FA0E}" type="slidenum">
              <a:rPr lang="cs-CZ" altLang="cs-CZ"/>
              <a:pPr/>
              <a:t>‹#›</a:t>
            </a:fld>
            <a:endParaRPr lang="cs-CZ" alt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fld id="{1D58FDF9-972A-4F5B-A347-13283B9C9099}" type="slidenum">
              <a:rPr lang="cs-CZ" altLang="cs-CZ"/>
              <a:pPr/>
              <a:t>‹#›</a:t>
            </a:fld>
            <a:endParaRPr lang="cs-CZ" alt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fld id="{471A2791-07D3-4CCA-BD37-74956EFE6496}" type="slidenum">
              <a:rPr lang="cs-CZ" altLang="cs-CZ"/>
              <a:pPr/>
              <a:t>‹#›</a:t>
            </a:fld>
            <a:endParaRPr lang="cs-CZ" alt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fld id="{4B01A356-1BDB-4E2B-8BD4-EE8FCB3C3512}" type="slidenum">
              <a:rPr lang="cs-CZ" altLang="cs-CZ"/>
              <a:pPr/>
              <a:t>‹#›</a:t>
            </a:fld>
            <a:endParaRPr lang="cs-CZ" alt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cs typeface="Arial" charset="0"/>
              </a:defRPr>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cs typeface="Arial"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fld id="{61B4E720-E17C-4ADF-A885-26CA0DE0E712}"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2.xml"/><Relationship Id="rId16"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3.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wmf"/><Relationship Id="rId4" Type="http://schemas.openxmlformats.org/officeDocument/2006/relationships/image" Target="../media/image7.wmf"/></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9.e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1.png"/><Relationship Id="rId5" Type="http://schemas.openxmlformats.org/officeDocument/2006/relationships/image" Target="../media/image60.emf"/><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0.wmf"/><Relationship Id="rId5" Type="http://schemas.openxmlformats.org/officeDocument/2006/relationships/image" Target="../media/image79.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91.jpeg"/><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57.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09.wmf"/></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64.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13.wmf"/></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18.wmf"/></Relationships>
</file>

<file path=ppt/slides/_rels/slide67.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7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2.jpe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Obrázek 2"/>
          <p:cNvPicPr>
            <a:picLocks noChangeAspect="1" noChangeArrowheads="1"/>
          </p:cNvPicPr>
          <p:nvPr/>
        </p:nvPicPr>
        <p:blipFill rotWithShape="1">
          <a:blip r:embed="rId2" cstate="print"/>
          <a:srcRect l="2473" t="49376" b="15106"/>
          <a:stretch/>
        </p:blipFill>
        <p:spPr bwMode="auto">
          <a:xfrm>
            <a:off x="-36512" y="1058936"/>
            <a:ext cx="9197616" cy="4465113"/>
          </a:xfrm>
          <a:prstGeom prst="rect">
            <a:avLst/>
          </a:prstGeom>
          <a:noFill/>
          <a:ln w="9525">
            <a:noFill/>
            <a:miter lim="800000"/>
            <a:headEnd/>
            <a:tailEnd/>
          </a:ln>
        </p:spPr>
      </p:pic>
      <p:pic>
        <p:nvPicPr>
          <p:cNvPr id="3075" name="Obrázek 7"/>
          <p:cNvPicPr>
            <a:picLocks noChangeAspect="1" noChangeArrowheads="1"/>
          </p:cNvPicPr>
          <p:nvPr/>
        </p:nvPicPr>
        <p:blipFill>
          <a:blip r:embed="rId3" cstate="print"/>
          <a:srcRect/>
          <a:stretch>
            <a:fillRect/>
          </a:stretch>
        </p:blipFill>
        <p:spPr bwMode="auto">
          <a:xfrm>
            <a:off x="2051720" y="5671292"/>
            <a:ext cx="6657941" cy="1110592"/>
          </a:xfrm>
          <a:prstGeom prst="rect">
            <a:avLst/>
          </a:prstGeom>
          <a:noFill/>
          <a:ln w="9525">
            <a:noFill/>
            <a:miter lim="800000"/>
            <a:headEnd/>
            <a:tailEnd/>
          </a:ln>
        </p:spPr>
      </p:pic>
      <p:sp>
        <p:nvSpPr>
          <p:cNvPr id="3077" name="Textové pole 2"/>
          <p:cNvSpPr txBox="1">
            <a:spLocks noChangeArrowheads="1"/>
          </p:cNvSpPr>
          <p:nvPr/>
        </p:nvSpPr>
        <p:spPr bwMode="auto">
          <a:xfrm>
            <a:off x="310971" y="2551230"/>
            <a:ext cx="4251325" cy="1076325"/>
          </a:xfrm>
          <a:prstGeom prst="rect">
            <a:avLst/>
          </a:prstGeom>
          <a:noFill/>
          <a:ln w="9525">
            <a:noFill/>
            <a:miter lim="800000"/>
            <a:headEnd/>
            <a:tailEnd/>
          </a:ln>
        </p:spPr>
        <p:txBody>
          <a:bodyPr lIns="68580" tIns="34290" rIns="68580" bIns="34290"/>
          <a:lstStyle/>
          <a:p>
            <a:pPr defTabSz="685800"/>
            <a:r>
              <a:rPr lang="cs-CZ" altLang="cs-CZ" sz="2800" dirty="0">
                <a:solidFill>
                  <a:srgbClr val="002060"/>
                </a:solidFill>
                <a:latin typeface="Calibri" pitchFamily="34" charset="0"/>
                <a:cs typeface="Calibri" pitchFamily="34" charset="0"/>
              </a:rPr>
              <a:t>Jak předcházet </a:t>
            </a:r>
            <a:br>
              <a:rPr lang="cs-CZ" altLang="cs-CZ" sz="2800" dirty="0">
                <a:solidFill>
                  <a:srgbClr val="002060"/>
                </a:solidFill>
                <a:latin typeface="Calibri" pitchFamily="34" charset="0"/>
                <a:cs typeface="Calibri" pitchFamily="34" charset="0"/>
              </a:rPr>
            </a:br>
            <a:r>
              <a:rPr lang="cs-CZ" altLang="cs-CZ" sz="2800" dirty="0">
                <a:solidFill>
                  <a:srgbClr val="002060"/>
                </a:solidFill>
                <a:latin typeface="Calibri" pitchFamily="34" charset="0"/>
                <a:cs typeface="Calibri" pitchFamily="34" charset="0"/>
              </a:rPr>
              <a:t>kolizím ptáků na stavbách</a:t>
            </a:r>
            <a:endParaRPr lang="cs-CZ" altLang="cs-CZ" sz="2800" b="0" dirty="0">
              <a:latin typeface="Calibri" pitchFamily="34" charset="0"/>
              <a:cs typeface="Calibri" pitchFamily="34" charset="0"/>
            </a:endParaRPr>
          </a:p>
          <a:p>
            <a:pPr defTabSz="685800"/>
            <a:endParaRPr lang="cs-CZ" altLang="cs-CZ" sz="1300" b="0" dirty="0"/>
          </a:p>
        </p:txBody>
      </p:sp>
      <p:sp>
        <p:nvSpPr>
          <p:cNvPr id="9" name="Obdélník 8"/>
          <p:cNvSpPr/>
          <p:nvPr/>
        </p:nvSpPr>
        <p:spPr>
          <a:xfrm>
            <a:off x="-36512" y="3850"/>
            <a:ext cx="9252384" cy="1057275"/>
          </a:xfrm>
          <a:prstGeom prst="rect">
            <a:avLst/>
          </a:prstGeom>
          <a:solidFill>
            <a:srgbClr val="E78A0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cs-CZ" dirty="0">
              <a:latin typeface="Calibri" panose="020F0502020204030204" pitchFamily="34" charset="0"/>
              <a:cs typeface="Calibri" panose="020F0502020204030204" pitchFamily="34" charset="0"/>
            </a:endParaRPr>
          </a:p>
        </p:txBody>
      </p:sp>
      <p:sp>
        <p:nvSpPr>
          <p:cNvPr id="3080" name="Text Box 6"/>
          <p:cNvSpPr txBox="1">
            <a:spLocks noChangeArrowheads="1"/>
          </p:cNvSpPr>
          <p:nvPr/>
        </p:nvSpPr>
        <p:spPr bwMode="auto">
          <a:xfrm>
            <a:off x="5227786" y="422567"/>
            <a:ext cx="3608387" cy="346249"/>
          </a:xfrm>
          <a:prstGeom prst="rect">
            <a:avLst/>
          </a:prstGeom>
          <a:noFill/>
          <a:ln w="9525">
            <a:noFill/>
            <a:miter lim="800000"/>
            <a:headEnd/>
            <a:tailEnd/>
          </a:ln>
        </p:spPr>
        <p:txBody>
          <a:bodyPr lIns="68580" tIns="34290" rIns="68580" bIns="34290">
            <a:spAutoFit/>
          </a:bodyPr>
          <a:lstStyle/>
          <a:p>
            <a:pPr algn="r" defTabSz="685800"/>
            <a:r>
              <a:rPr lang="cs-CZ" altLang="cs-CZ" dirty="0" smtClean="0">
                <a:solidFill>
                  <a:srgbClr val="FFFFFF"/>
                </a:solidFill>
                <a:latin typeface="Calibri" pitchFamily="34" charset="0"/>
                <a:ea typeface="Calibri" pitchFamily="34" charset="0"/>
                <a:cs typeface="Times New Roman" pitchFamily="18" charset="0"/>
              </a:rPr>
              <a:t>Česká </a:t>
            </a:r>
            <a:r>
              <a:rPr lang="cs-CZ" altLang="cs-CZ" dirty="0">
                <a:solidFill>
                  <a:srgbClr val="FFFFFF"/>
                </a:solidFill>
                <a:latin typeface="Calibri" pitchFamily="34" charset="0"/>
                <a:ea typeface="Calibri" pitchFamily="34" charset="0"/>
                <a:cs typeface="Times New Roman" pitchFamily="18" charset="0"/>
              </a:rPr>
              <a:t>společnost ornitologická </a:t>
            </a:r>
            <a:endParaRPr lang="cs-CZ" altLang="cs-CZ" sz="600" b="0" dirty="0">
              <a:ea typeface="Calibri" pitchFamily="34" charset="0"/>
              <a:cs typeface="Times New Roman" pitchFamily="18" charset="0"/>
            </a:endParaRPr>
          </a:p>
        </p:txBody>
      </p:sp>
      <p:sp>
        <p:nvSpPr>
          <p:cNvPr id="3081" name="Rectangle 9"/>
          <p:cNvSpPr>
            <a:spLocks noChangeArrowheads="1"/>
          </p:cNvSpPr>
          <p:nvPr/>
        </p:nvSpPr>
        <p:spPr bwMode="auto">
          <a:xfrm>
            <a:off x="1025525" y="782638"/>
            <a:ext cx="138113" cy="346075"/>
          </a:xfrm>
          <a:prstGeom prst="rect">
            <a:avLst/>
          </a:prstGeom>
          <a:noFill/>
          <a:ln w="9525">
            <a:noFill/>
            <a:miter lim="800000"/>
            <a:headEnd/>
            <a:tailEnd/>
          </a:ln>
          <a:effectLst/>
        </p:spPr>
        <p:txBody>
          <a:bodyPr wrap="none" lIns="68580" tIns="34290" rIns="68580" bIns="34290" anchor="ctr">
            <a:spAutoFit/>
          </a:bodyPr>
          <a:lstStyle/>
          <a:p>
            <a:endParaRPr lang="cs-CZ" altLang="cs-CZ"/>
          </a:p>
        </p:txBody>
      </p:sp>
      <p:pic>
        <p:nvPicPr>
          <p:cNvPr id="3082" name="Obrázek 5"/>
          <p:cNvPicPr>
            <a:picLocks noChangeAspect="1" noChangeArrowheads="1"/>
          </p:cNvPicPr>
          <p:nvPr/>
        </p:nvPicPr>
        <p:blipFill>
          <a:blip r:embed="rId4" cstate="print"/>
          <a:srcRect/>
          <a:stretch>
            <a:fillRect/>
          </a:stretch>
        </p:blipFill>
        <p:spPr bwMode="auto">
          <a:xfrm>
            <a:off x="5076056" y="150862"/>
            <a:ext cx="538163" cy="755650"/>
          </a:xfrm>
          <a:prstGeom prst="rect">
            <a:avLst/>
          </a:prstGeom>
          <a:noFill/>
          <a:ln w="9525">
            <a:noFill/>
            <a:miter lim="800000"/>
            <a:headEnd/>
            <a:tailEnd/>
          </a:ln>
        </p:spPr>
      </p:pic>
      <p:pic>
        <p:nvPicPr>
          <p:cNvPr id="41986" name="Picture 2" descr="https://www.birdlife.cz/wp-content/uploads/2017/11/mhmp_praha_logo-300x300.jpg"/>
          <p:cNvPicPr>
            <a:picLocks noChangeAspect="1" noChangeArrowheads="1"/>
          </p:cNvPicPr>
          <p:nvPr/>
        </p:nvPicPr>
        <p:blipFill>
          <a:blip r:embed="rId5" cstate="print"/>
          <a:srcRect/>
          <a:stretch>
            <a:fillRect/>
          </a:stretch>
        </p:blipFill>
        <p:spPr bwMode="auto">
          <a:xfrm>
            <a:off x="803598" y="5814169"/>
            <a:ext cx="720080" cy="720080"/>
          </a:xfrm>
          <a:prstGeom prst="rect">
            <a:avLst/>
          </a:prstGeom>
          <a:noFill/>
        </p:spPr>
      </p:pic>
      <p:sp>
        <p:nvSpPr>
          <p:cNvPr id="12" name="Text Box 6"/>
          <p:cNvSpPr txBox="1">
            <a:spLocks noChangeArrowheads="1"/>
          </p:cNvSpPr>
          <p:nvPr/>
        </p:nvSpPr>
        <p:spPr bwMode="auto">
          <a:xfrm>
            <a:off x="238933" y="5117660"/>
            <a:ext cx="3070267" cy="223138"/>
          </a:xfrm>
          <a:prstGeom prst="rect">
            <a:avLst/>
          </a:prstGeom>
          <a:noFill/>
          <a:ln w="9525">
            <a:noFill/>
            <a:miter lim="800000"/>
            <a:headEnd/>
            <a:tailEnd/>
          </a:ln>
        </p:spPr>
        <p:txBody>
          <a:bodyPr wrap="square" lIns="68580" tIns="34290" rIns="68580" bIns="34290">
            <a:spAutoFit/>
          </a:bodyPr>
          <a:lstStyle/>
          <a:p>
            <a:pPr algn="r" defTabSz="685800"/>
            <a:r>
              <a:rPr lang="cs-CZ" altLang="cs-CZ" sz="1000" dirty="0" smtClean="0">
                <a:latin typeface="Calibri" pitchFamily="34" charset="0"/>
                <a:ea typeface="Calibri" pitchFamily="34" charset="0"/>
                <a:cs typeface="Times New Roman" pitchFamily="18" charset="0"/>
              </a:rPr>
              <a:t>Projekt je podpořen grantem hlavního města Prahy.</a:t>
            </a:r>
            <a:endParaRPr lang="cs-CZ" altLang="cs-CZ" sz="1000" b="0" dirty="0">
              <a:ea typeface="Calibri" pitchFamily="34" charset="0"/>
              <a:cs typeface="Times New Roman" pitchFamily="18" charset="0"/>
            </a:endParaRPr>
          </a:p>
        </p:txBody>
      </p:sp>
      <p:sp>
        <p:nvSpPr>
          <p:cNvPr id="2" name="Obdélník 1"/>
          <p:cNvSpPr/>
          <p:nvPr/>
        </p:nvSpPr>
        <p:spPr>
          <a:xfrm>
            <a:off x="522101" y="344021"/>
            <a:ext cx="1805879" cy="369332"/>
          </a:xfrm>
          <a:prstGeom prst="rect">
            <a:avLst/>
          </a:prstGeom>
        </p:spPr>
        <p:txBody>
          <a:bodyPr wrap="none">
            <a:spAutoFit/>
          </a:bodyPr>
          <a:lstStyle/>
          <a:p>
            <a:pPr>
              <a:defRPr/>
            </a:pPr>
            <a:r>
              <a:rPr lang="cs-CZ" dirty="0">
                <a:solidFill>
                  <a:schemeClr val="bg1"/>
                </a:solidFill>
                <a:latin typeface="Calibri" panose="020F0502020204030204" pitchFamily="34" charset="0"/>
                <a:cs typeface="Calibri" panose="020F0502020204030204" pitchFamily="34" charset="0"/>
              </a:rPr>
              <a:t>Pro </a:t>
            </a:r>
            <a:r>
              <a:rPr lang="cs-CZ" dirty="0" smtClean="0">
                <a:solidFill>
                  <a:schemeClr val="bg1"/>
                </a:solidFill>
                <a:latin typeface="Calibri" panose="020F0502020204030204" pitchFamily="34" charset="0"/>
                <a:cs typeface="Calibri" panose="020F0502020204030204" pitchFamily="34" charset="0"/>
              </a:rPr>
              <a:t>vysoké školy</a:t>
            </a:r>
            <a:endParaRPr lang="cs-CZ"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68313" y="-171450"/>
            <a:ext cx="8229600" cy="1143000"/>
          </a:xfrm>
        </p:spPr>
        <p:txBody>
          <a:bodyPr/>
          <a:lstStyle/>
          <a:p>
            <a:pPr eaLnBrk="1" hangingPunct="1"/>
            <a:r>
              <a:rPr lang="cs-CZ" altLang="cs-CZ" sz="3600" b="1" dirty="0" smtClean="0">
                <a:solidFill>
                  <a:schemeClr val="tx1"/>
                </a:solidFill>
              </a:rPr>
              <a:t>Jaké jsou důsledky…</a:t>
            </a:r>
          </a:p>
        </p:txBody>
      </p:sp>
      <p:pic>
        <p:nvPicPr>
          <p:cNvPr id="11" name="Obrázek 10" descr="graf 4.jpg"/>
          <p:cNvPicPr>
            <a:picLocks noChangeAspect="1"/>
          </p:cNvPicPr>
          <p:nvPr/>
        </p:nvPicPr>
        <p:blipFill>
          <a:blip r:embed="rId3" cstate="print"/>
          <a:stretch>
            <a:fillRect/>
          </a:stretch>
        </p:blipFill>
        <p:spPr>
          <a:xfrm>
            <a:off x="1619672" y="0"/>
            <a:ext cx="6085864" cy="6849518"/>
          </a:xfrm>
          <a:prstGeom prst="rect">
            <a:avLst/>
          </a:prstGeom>
        </p:spPr>
      </p:pic>
      <p:pic>
        <p:nvPicPr>
          <p:cNvPr id="13" name="Obrázek 12" descr="ptak-boule.jpg"/>
          <p:cNvPicPr>
            <a:picLocks noChangeAspect="1"/>
          </p:cNvPicPr>
          <p:nvPr/>
        </p:nvPicPr>
        <p:blipFill>
          <a:blip r:embed="rId4" cstate="print"/>
          <a:stretch>
            <a:fillRect/>
          </a:stretch>
        </p:blipFill>
        <p:spPr>
          <a:xfrm>
            <a:off x="6624736" y="698820"/>
            <a:ext cx="2519264" cy="179553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cstate="print"/>
          <a:srcRect/>
          <a:stretch>
            <a:fillRect/>
          </a:stretch>
        </p:blipFill>
        <p:spPr bwMode="auto">
          <a:xfrm>
            <a:off x="0" y="0"/>
            <a:ext cx="9144000" cy="68849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2700718161_dfac03bbab"/>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512" y="-243408"/>
            <a:ext cx="4248472" cy="1440160"/>
          </a:xfrm>
          <a:solidFill>
            <a:schemeClr val="tx1"/>
          </a:solidFill>
          <a:effectLst>
            <a:softEdge rad="317500"/>
          </a:effectLst>
        </p:spPr>
        <p:txBody>
          <a:bodyPr>
            <a:normAutofit/>
          </a:bodyPr>
          <a:lstStyle/>
          <a:p>
            <a:r>
              <a:rPr lang="cs-CZ" sz="2800" b="1" dirty="0" smtClean="0">
                <a:solidFill>
                  <a:schemeClr val="bg1"/>
                </a:solidFill>
              </a:rPr>
              <a:t>Co se zabilo na </a:t>
            </a:r>
            <a:r>
              <a:rPr lang="cs-CZ" sz="2800" b="1" dirty="0" err="1" smtClean="0">
                <a:solidFill>
                  <a:schemeClr val="bg1"/>
                </a:solidFill>
              </a:rPr>
              <a:t>PřF</a:t>
            </a:r>
            <a:r>
              <a:rPr lang="cs-CZ" sz="2800" b="1" dirty="0" smtClean="0">
                <a:solidFill>
                  <a:schemeClr val="bg1"/>
                </a:solidFill>
              </a:rPr>
              <a:t/>
            </a:r>
            <a:br>
              <a:rPr lang="cs-CZ" sz="2800" b="1" dirty="0" smtClean="0">
                <a:solidFill>
                  <a:schemeClr val="bg1"/>
                </a:solidFill>
              </a:rPr>
            </a:br>
            <a:r>
              <a:rPr lang="cs-CZ" sz="2800" b="1" dirty="0" smtClean="0">
                <a:solidFill>
                  <a:schemeClr val="bg1"/>
                </a:solidFill>
              </a:rPr>
              <a:t>v Olomouci?</a:t>
            </a:r>
            <a:endParaRPr lang="cs-CZ" sz="2800" b="1" dirty="0">
              <a:solidFill>
                <a:schemeClr val="bg1"/>
              </a:solidFill>
            </a:endParaRPr>
          </a:p>
        </p:txBody>
      </p:sp>
      <p:pic>
        <p:nvPicPr>
          <p:cNvPr id="6" name="Picture 4" descr="Klipart Ledňáček ke stažení"/>
          <p:cNvPicPr>
            <a:picLocks noChangeAspect="1" noChangeArrowheads="1"/>
          </p:cNvPicPr>
          <p:nvPr/>
        </p:nvPicPr>
        <p:blipFill>
          <a:blip r:embed="rId3" cstate="print"/>
          <a:srcRect/>
          <a:stretch>
            <a:fillRect/>
          </a:stretch>
        </p:blipFill>
        <p:spPr bwMode="auto">
          <a:xfrm>
            <a:off x="1102387" y="3068960"/>
            <a:ext cx="733309" cy="857671"/>
          </a:xfrm>
          <a:prstGeom prst="rect">
            <a:avLst/>
          </a:prstGeom>
          <a:noFill/>
        </p:spPr>
      </p:pic>
      <p:pic>
        <p:nvPicPr>
          <p:cNvPr id="5" name="Picture 2"/>
          <p:cNvPicPr>
            <a:picLocks noChangeAspect="1" noChangeArrowheads="1"/>
          </p:cNvPicPr>
          <p:nvPr/>
        </p:nvPicPr>
        <p:blipFill>
          <a:blip r:embed="rId4" cstate="print"/>
          <a:srcRect l="42334" t="31125" r="43830" b="43282"/>
          <a:stretch>
            <a:fillRect/>
          </a:stretch>
        </p:blipFill>
        <p:spPr bwMode="auto">
          <a:xfrm>
            <a:off x="1043608" y="2060848"/>
            <a:ext cx="869635" cy="904420"/>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srcRect l="51189" t="32875" r="21726" b="20641"/>
          <a:stretch>
            <a:fillRect/>
          </a:stretch>
        </p:blipFill>
        <p:spPr bwMode="auto">
          <a:xfrm>
            <a:off x="2411760" y="1124744"/>
            <a:ext cx="4536504" cy="4377263"/>
          </a:xfrm>
          <a:prstGeom prst="rect">
            <a:avLst/>
          </a:prstGeom>
          <a:noFill/>
          <a:ln w="9525">
            <a:noFill/>
            <a:miter lim="800000"/>
            <a:headEnd/>
            <a:tailEnd/>
          </a:ln>
        </p:spPr>
      </p:pic>
      <p:sp>
        <p:nvSpPr>
          <p:cNvPr id="3" name="Zástupný symbol pro obsah 2"/>
          <p:cNvSpPr>
            <a:spLocks noGrp="1"/>
          </p:cNvSpPr>
          <p:nvPr>
            <p:ph idx="1"/>
          </p:nvPr>
        </p:nvSpPr>
        <p:spPr>
          <a:xfrm>
            <a:off x="5220072" y="188640"/>
            <a:ext cx="3600400" cy="476672"/>
          </a:xfrm>
        </p:spPr>
        <p:txBody>
          <a:bodyPr>
            <a:normAutofit fontScale="85000" lnSpcReduction="10000"/>
          </a:bodyPr>
          <a:lstStyle/>
          <a:p>
            <a:pPr>
              <a:buNone/>
            </a:pPr>
            <a:r>
              <a:rPr lang="cs-CZ" sz="2400" b="1" dirty="0" smtClean="0"/>
              <a:t>223 jedinců, min. 33 druhů</a:t>
            </a:r>
          </a:p>
        </p:txBody>
      </p:sp>
      <p:pic>
        <p:nvPicPr>
          <p:cNvPr id="10" name="Picture 4"/>
          <p:cNvPicPr>
            <a:picLocks noChangeAspect="1" noChangeArrowheads="1"/>
          </p:cNvPicPr>
          <p:nvPr/>
        </p:nvPicPr>
        <p:blipFill>
          <a:blip r:embed="rId6" cstate="print"/>
          <a:srcRect l="38931" t="24407" r="38931" b="46062"/>
          <a:stretch>
            <a:fillRect/>
          </a:stretch>
        </p:blipFill>
        <p:spPr bwMode="auto">
          <a:xfrm>
            <a:off x="6060165" y="4959170"/>
            <a:ext cx="1608179" cy="1206134"/>
          </a:xfrm>
          <a:prstGeom prst="rect">
            <a:avLst/>
          </a:prstGeom>
          <a:noFill/>
          <a:ln w="9525">
            <a:noFill/>
            <a:miter lim="800000"/>
            <a:headEnd/>
            <a:tailEnd/>
          </a:ln>
        </p:spPr>
      </p:pic>
      <p:pic>
        <p:nvPicPr>
          <p:cNvPr id="11" name="Picture 4"/>
          <p:cNvPicPr>
            <a:picLocks noChangeAspect="1" noChangeArrowheads="1"/>
          </p:cNvPicPr>
          <p:nvPr/>
        </p:nvPicPr>
        <p:blipFill>
          <a:blip r:embed="rId6" cstate="print"/>
          <a:srcRect l="67711" t="24407" r="10705" b="48031"/>
          <a:stretch>
            <a:fillRect/>
          </a:stretch>
        </p:blipFill>
        <p:spPr bwMode="auto">
          <a:xfrm>
            <a:off x="2620068" y="5157192"/>
            <a:ext cx="1303859" cy="936104"/>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l="9046" t="37203" r="71030" b="35234"/>
          <a:stretch>
            <a:fillRect/>
          </a:stretch>
        </p:blipFill>
        <p:spPr bwMode="auto">
          <a:xfrm>
            <a:off x="2164875" y="4653136"/>
            <a:ext cx="1110981" cy="864096"/>
          </a:xfrm>
          <a:prstGeom prst="rect">
            <a:avLst/>
          </a:prstGeom>
          <a:noFill/>
          <a:ln w="9525">
            <a:noFill/>
            <a:miter lim="800000"/>
            <a:headEnd/>
            <a:tailEnd/>
          </a:ln>
        </p:spPr>
      </p:pic>
      <p:pic>
        <p:nvPicPr>
          <p:cNvPr id="1030" name="Picture 6"/>
          <p:cNvPicPr>
            <a:picLocks noChangeAspect="1" noChangeArrowheads="1"/>
          </p:cNvPicPr>
          <p:nvPr/>
        </p:nvPicPr>
        <p:blipFill>
          <a:blip r:embed="rId8" cstate="print"/>
          <a:srcRect l="40592" t="47047" r="42252" b="30468"/>
          <a:stretch>
            <a:fillRect/>
          </a:stretch>
        </p:blipFill>
        <p:spPr bwMode="auto">
          <a:xfrm>
            <a:off x="1938564" y="4077072"/>
            <a:ext cx="977252" cy="720080"/>
          </a:xfrm>
          <a:prstGeom prst="rect">
            <a:avLst/>
          </a:prstGeom>
          <a:noFill/>
          <a:ln w="9525">
            <a:noFill/>
            <a:miter lim="800000"/>
            <a:headEnd/>
            <a:tailEnd/>
          </a:ln>
        </p:spPr>
      </p:pic>
      <p:grpSp>
        <p:nvGrpSpPr>
          <p:cNvPr id="4" name="Skupina 14"/>
          <p:cNvGrpSpPr/>
          <p:nvPr/>
        </p:nvGrpSpPr>
        <p:grpSpPr>
          <a:xfrm>
            <a:off x="6948264" y="3140968"/>
            <a:ext cx="1872208" cy="1428159"/>
            <a:chOff x="827584" y="3645024"/>
            <a:chExt cx="3816424" cy="2652295"/>
          </a:xfrm>
        </p:grpSpPr>
        <p:pic>
          <p:nvPicPr>
            <p:cNvPr id="1027" name="Picture 3"/>
            <p:cNvPicPr>
              <a:picLocks noChangeAspect="1" noChangeArrowheads="1"/>
            </p:cNvPicPr>
            <p:nvPr/>
          </p:nvPicPr>
          <p:blipFill>
            <a:blip r:embed="rId9" cstate="print"/>
            <a:srcRect l="67710" t="38188" r="15432" b="40156"/>
            <a:stretch>
              <a:fillRect/>
            </a:stretch>
          </p:blipFill>
          <p:spPr bwMode="auto">
            <a:xfrm>
              <a:off x="827584" y="3645024"/>
              <a:ext cx="3672407" cy="2652295"/>
            </a:xfrm>
            <a:prstGeom prst="rect">
              <a:avLst/>
            </a:prstGeom>
            <a:noFill/>
            <a:ln w="9525">
              <a:noFill/>
              <a:miter lim="800000"/>
              <a:headEnd/>
              <a:tailEnd/>
            </a:ln>
          </p:spPr>
        </p:pic>
        <p:sp>
          <p:nvSpPr>
            <p:cNvPr id="14" name="Obdélník 13"/>
            <p:cNvSpPr/>
            <p:nvPr/>
          </p:nvSpPr>
          <p:spPr>
            <a:xfrm>
              <a:off x="3995936" y="5085184"/>
              <a:ext cx="648072"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3077" name="Picture 5"/>
          <p:cNvPicPr>
            <a:picLocks noChangeAspect="1" noChangeArrowheads="1"/>
          </p:cNvPicPr>
          <p:nvPr/>
        </p:nvPicPr>
        <p:blipFill>
          <a:blip r:embed="rId10" cstate="print"/>
          <a:srcRect l="40674" t="27188" r="42170" b="51156"/>
          <a:stretch>
            <a:fillRect/>
          </a:stretch>
        </p:blipFill>
        <p:spPr bwMode="auto">
          <a:xfrm>
            <a:off x="1763688" y="3356992"/>
            <a:ext cx="913191" cy="648071"/>
          </a:xfrm>
          <a:prstGeom prst="rect">
            <a:avLst/>
          </a:prstGeom>
          <a:noFill/>
          <a:ln w="9525">
            <a:noFill/>
            <a:miter lim="800000"/>
            <a:headEnd/>
            <a:tailEnd/>
          </a:ln>
        </p:spPr>
      </p:pic>
      <p:pic>
        <p:nvPicPr>
          <p:cNvPr id="3078" name="Picture 6"/>
          <p:cNvPicPr>
            <a:picLocks noChangeAspect="1" noChangeArrowheads="1"/>
          </p:cNvPicPr>
          <p:nvPr/>
        </p:nvPicPr>
        <p:blipFill>
          <a:blip r:embed="rId11" cstate="print"/>
          <a:srcRect l="69923" t="31297" r="11260" b="42125"/>
          <a:stretch>
            <a:fillRect/>
          </a:stretch>
        </p:blipFill>
        <p:spPr bwMode="auto">
          <a:xfrm>
            <a:off x="1835696" y="2564904"/>
            <a:ext cx="864096" cy="686194"/>
          </a:xfrm>
          <a:prstGeom prst="rect">
            <a:avLst/>
          </a:prstGeom>
          <a:noFill/>
          <a:ln w="9525">
            <a:noFill/>
            <a:miter lim="800000"/>
            <a:headEnd/>
            <a:tailEnd/>
          </a:ln>
        </p:spPr>
      </p:pic>
      <p:pic>
        <p:nvPicPr>
          <p:cNvPr id="3079" name="Picture 7"/>
          <p:cNvPicPr>
            <a:picLocks noChangeAspect="1" noChangeArrowheads="1"/>
          </p:cNvPicPr>
          <p:nvPr/>
        </p:nvPicPr>
        <p:blipFill>
          <a:blip r:embed="rId12" cstate="print"/>
          <a:srcRect l="6279" t="23422" r="67156" b="47047"/>
          <a:stretch>
            <a:fillRect/>
          </a:stretch>
        </p:blipFill>
        <p:spPr bwMode="auto">
          <a:xfrm>
            <a:off x="2267744" y="1124744"/>
            <a:ext cx="1080120" cy="675075"/>
          </a:xfrm>
          <a:prstGeom prst="rect">
            <a:avLst/>
          </a:prstGeom>
          <a:noFill/>
          <a:ln w="9525">
            <a:noFill/>
            <a:miter lim="800000"/>
            <a:headEnd/>
            <a:tailEnd/>
          </a:ln>
        </p:spPr>
      </p:pic>
      <p:pic>
        <p:nvPicPr>
          <p:cNvPr id="3080" name="Picture 8"/>
          <p:cNvPicPr>
            <a:picLocks noChangeAspect="1" noChangeArrowheads="1"/>
          </p:cNvPicPr>
          <p:nvPr/>
        </p:nvPicPr>
        <p:blipFill>
          <a:blip r:embed="rId13" cstate="print"/>
          <a:srcRect l="12367" t="40156" r="74351" b="31297"/>
          <a:stretch>
            <a:fillRect/>
          </a:stretch>
        </p:blipFill>
        <p:spPr bwMode="auto">
          <a:xfrm>
            <a:off x="2051720" y="1628800"/>
            <a:ext cx="720080" cy="870097"/>
          </a:xfrm>
          <a:prstGeom prst="rect">
            <a:avLst/>
          </a:prstGeom>
          <a:noFill/>
          <a:ln w="9525">
            <a:noFill/>
            <a:miter lim="800000"/>
            <a:headEnd/>
            <a:tailEnd/>
          </a:ln>
        </p:spPr>
      </p:pic>
      <p:sp>
        <p:nvSpPr>
          <p:cNvPr id="22" name="TextovéPole 21"/>
          <p:cNvSpPr txBox="1"/>
          <p:nvPr/>
        </p:nvSpPr>
        <p:spPr>
          <a:xfrm>
            <a:off x="5364088" y="2132856"/>
            <a:ext cx="504056" cy="400110"/>
          </a:xfrm>
          <a:prstGeom prst="rect">
            <a:avLst/>
          </a:prstGeom>
          <a:noFill/>
        </p:spPr>
        <p:txBody>
          <a:bodyPr wrap="square" rtlCol="0">
            <a:spAutoFit/>
          </a:bodyPr>
          <a:lstStyle/>
          <a:p>
            <a:r>
              <a:rPr lang="cs-CZ" sz="2000" b="1" dirty="0" smtClean="0">
                <a:solidFill>
                  <a:srgbClr val="FFFF00"/>
                </a:solidFill>
              </a:rPr>
              <a:t>51</a:t>
            </a:r>
            <a:endParaRPr lang="cs-CZ" sz="2000" b="1" dirty="0">
              <a:solidFill>
                <a:srgbClr val="FFFF00"/>
              </a:solidFill>
            </a:endParaRPr>
          </a:p>
        </p:txBody>
      </p:sp>
      <p:sp>
        <p:nvSpPr>
          <p:cNvPr id="23" name="TextovéPole 22"/>
          <p:cNvSpPr txBox="1"/>
          <p:nvPr/>
        </p:nvSpPr>
        <p:spPr>
          <a:xfrm>
            <a:off x="6012160" y="3284984"/>
            <a:ext cx="504056" cy="400110"/>
          </a:xfrm>
          <a:prstGeom prst="rect">
            <a:avLst/>
          </a:prstGeom>
          <a:noFill/>
        </p:spPr>
        <p:txBody>
          <a:bodyPr wrap="square" rtlCol="0">
            <a:spAutoFit/>
          </a:bodyPr>
          <a:lstStyle/>
          <a:p>
            <a:r>
              <a:rPr lang="cs-CZ" sz="2000" b="1" dirty="0" smtClean="0">
                <a:solidFill>
                  <a:srgbClr val="FFFF00"/>
                </a:solidFill>
              </a:rPr>
              <a:t>27</a:t>
            </a:r>
            <a:endParaRPr lang="cs-CZ" sz="2000" b="1" dirty="0">
              <a:solidFill>
                <a:srgbClr val="FFFF00"/>
              </a:solidFill>
            </a:endParaRPr>
          </a:p>
        </p:txBody>
      </p:sp>
      <p:sp>
        <p:nvSpPr>
          <p:cNvPr id="24" name="TextovéPole 23"/>
          <p:cNvSpPr txBox="1"/>
          <p:nvPr/>
        </p:nvSpPr>
        <p:spPr>
          <a:xfrm>
            <a:off x="5364088" y="4221088"/>
            <a:ext cx="504056" cy="400110"/>
          </a:xfrm>
          <a:prstGeom prst="rect">
            <a:avLst/>
          </a:prstGeom>
          <a:noFill/>
        </p:spPr>
        <p:txBody>
          <a:bodyPr wrap="square" rtlCol="0">
            <a:spAutoFit/>
          </a:bodyPr>
          <a:lstStyle/>
          <a:p>
            <a:r>
              <a:rPr lang="cs-CZ" sz="2000" b="1" dirty="0" smtClean="0">
                <a:solidFill>
                  <a:srgbClr val="FFFF00"/>
                </a:solidFill>
              </a:rPr>
              <a:t>25</a:t>
            </a:r>
            <a:endParaRPr lang="cs-CZ" sz="2000" b="1" dirty="0">
              <a:solidFill>
                <a:srgbClr val="FFFF00"/>
              </a:solidFill>
            </a:endParaRPr>
          </a:p>
        </p:txBody>
      </p:sp>
      <p:sp>
        <p:nvSpPr>
          <p:cNvPr id="25" name="TextovéPole 24"/>
          <p:cNvSpPr txBox="1"/>
          <p:nvPr/>
        </p:nvSpPr>
        <p:spPr>
          <a:xfrm>
            <a:off x="4644008" y="4653136"/>
            <a:ext cx="504056" cy="400110"/>
          </a:xfrm>
          <a:prstGeom prst="rect">
            <a:avLst/>
          </a:prstGeom>
          <a:noFill/>
        </p:spPr>
        <p:txBody>
          <a:bodyPr wrap="square" rtlCol="0">
            <a:spAutoFit/>
          </a:bodyPr>
          <a:lstStyle/>
          <a:p>
            <a:r>
              <a:rPr lang="cs-CZ" sz="2000" b="1" dirty="0" smtClean="0">
                <a:solidFill>
                  <a:srgbClr val="FFFF00"/>
                </a:solidFill>
              </a:rPr>
              <a:t>15</a:t>
            </a:r>
            <a:endParaRPr lang="cs-CZ" sz="2000" b="1" dirty="0">
              <a:solidFill>
                <a:srgbClr val="FFFF00"/>
              </a:solidFill>
            </a:endParaRPr>
          </a:p>
        </p:txBody>
      </p:sp>
      <p:sp>
        <p:nvSpPr>
          <p:cNvPr id="26" name="TextovéPole 25"/>
          <p:cNvSpPr txBox="1"/>
          <p:nvPr/>
        </p:nvSpPr>
        <p:spPr>
          <a:xfrm>
            <a:off x="3707904" y="2276872"/>
            <a:ext cx="504056" cy="400110"/>
          </a:xfrm>
          <a:prstGeom prst="rect">
            <a:avLst/>
          </a:prstGeom>
          <a:noFill/>
        </p:spPr>
        <p:txBody>
          <a:bodyPr wrap="square" rtlCol="0">
            <a:spAutoFit/>
          </a:bodyPr>
          <a:lstStyle/>
          <a:p>
            <a:r>
              <a:rPr lang="cs-CZ" sz="2000" b="1" dirty="0" smtClean="0">
                <a:solidFill>
                  <a:srgbClr val="FFFF00"/>
                </a:solidFill>
              </a:rPr>
              <a:t>70</a:t>
            </a:r>
            <a:endParaRPr lang="cs-CZ" sz="2000" b="1" dirty="0">
              <a:solidFill>
                <a:srgbClr val="FFFF00"/>
              </a:solidFill>
            </a:endParaRPr>
          </a:p>
        </p:txBody>
      </p:sp>
      <p:sp>
        <p:nvSpPr>
          <p:cNvPr id="28" name="TextovéPole 27"/>
          <p:cNvSpPr txBox="1"/>
          <p:nvPr/>
        </p:nvSpPr>
        <p:spPr>
          <a:xfrm>
            <a:off x="4139952" y="4581128"/>
            <a:ext cx="504056" cy="400110"/>
          </a:xfrm>
          <a:prstGeom prst="rect">
            <a:avLst/>
          </a:prstGeom>
          <a:noFill/>
        </p:spPr>
        <p:txBody>
          <a:bodyPr wrap="square" rtlCol="0">
            <a:spAutoFit/>
          </a:bodyPr>
          <a:lstStyle/>
          <a:p>
            <a:r>
              <a:rPr lang="cs-CZ" sz="2000" b="1" dirty="0" smtClean="0">
                <a:solidFill>
                  <a:srgbClr val="FFFF00"/>
                </a:solidFill>
              </a:rPr>
              <a:t>11</a:t>
            </a:r>
            <a:endParaRPr lang="cs-CZ" sz="2000" b="1" dirty="0">
              <a:solidFill>
                <a:srgbClr val="FFFF00"/>
              </a:solidFill>
            </a:endParaRPr>
          </a:p>
        </p:txBody>
      </p:sp>
      <p:sp>
        <p:nvSpPr>
          <p:cNvPr id="29" name="TextovéPole 28"/>
          <p:cNvSpPr txBox="1"/>
          <p:nvPr/>
        </p:nvSpPr>
        <p:spPr>
          <a:xfrm>
            <a:off x="3707904" y="4365104"/>
            <a:ext cx="504056" cy="400110"/>
          </a:xfrm>
          <a:prstGeom prst="rect">
            <a:avLst/>
          </a:prstGeom>
          <a:noFill/>
        </p:spPr>
        <p:txBody>
          <a:bodyPr wrap="square" rtlCol="0">
            <a:spAutoFit/>
          </a:bodyPr>
          <a:lstStyle/>
          <a:p>
            <a:r>
              <a:rPr lang="cs-CZ" sz="2000" b="1" dirty="0" smtClean="0">
                <a:solidFill>
                  <a:srgbClr val="FFFF00"/>
                </a:solidFill>
              </a:rPr>
              <a:t>10</a:t>
            </a:r>
            <a:endParaRPr lang="cs-CZ" sz="2000" b="1" dirty="0">
              <a:solidFill>
                <a:srgbClr val="FFFF00"/>
              </a:solidFill>
            </a:endParaRPr>
          </a:p>
        </p:txBody>
      </p:sp>
      <p:sp>
        <p:nvSpPr>
          <p:cNvPr id="30" name="TextovéPole 29"/>
          <p:cNvSpPr txBox="1"/>
          <p:nvPr/>
        </p:nvSpPr>
        <p:spPr>
          <a:xfrm>
            <a:off x="3419872" y="4077072"/>
            <a:ext cx="504056" cy="400110"/>
          </a:xfrm>
          <a:prstGeom prst="rect">
            <a:avLst/>
          </a:prstGeom>
          <a:noFill/>
        </p:spPr>
        <p:txBody>
          <a:bodyPr wrap="square" rtlCol="0">
            <a:spAutoFit/>
          </a:bodyPr>
          <a:lstStyle/>
          <a:p>
            <a:r>
              <a:rPr lang="cs-CZ" sz="2000" b="1" dirty="0" smtClean="0">
                <a:solidFill>
                  <a:srgbClr val="FFFF00"/>
                </a:solidFill>
              </a:rPr>
              <a:t>7</a:t>
            </a:r>
            <a:endParaRPr lang="cs-CZ" sz="2000" b="1" dirty="0">
              <a:solidFill>
                <a:srgbClr val="FFFF00"/>
              </a:solidFill>
            </a:endParaRPr>
          </a:p>
        </p:txBody>
      </p:sp>
      <p:sp>
        <p:nvSpPr>
          <p:cNvPr id="31" name="TextovéPole 30"/>
          <p:cNvSpPr txBox="1"/>
          <p:nvPr/>
        </p:nvSpPr>
        <p:spPr>
          <a:xfrm>
            <a:off x="3131840" y="3861048"/>
            <a:ext cx="504056" cy="400110"/>
          </a:xfrm>
          <a:prstGeom prst="rect">
            <a:avLst/>
          </a:prstGeom>
          <a:noFill/>
        </p:spPr>
        <p:txBody>
          <a:bodyPr wrap="square" rtlCol="0">
            <a:spAutoFit/>
          </a:bodyPr>
          <a:lstStyle/>
          <a:p>
            <a:r>
              <a:rPr lang="cs-CZ" sz="2000" b="1" dirty="0" smtClean="0">
                <a:solidFill>
                  <a:srgbClr val="FFFF00"/>
                </a:solidFill>
              </a:rPr>
              <a:t>7</a:t>
            </a:r>
            <a:endParaRPr lang="cs-CZ" sz="2000" b="1" dirty="0">
              <a:solidFill>
                <a:srgbClr val="FFFF00"/>
              </a:solidFill>
            </a:endParaRPr>
          </a:p>
        </p:txBody>
      </p:sp>
      <p:pic>
        <p:nvPicPr>
          <p:cNvPr id="1028" name="Picture 4"/>
          <p:cNvPicPr>
            <a:picLocks noChangeAspect="1" noChangeArrowheads="1"/>
          </p:cNvPicPr>
          <p:nvPr/>
        </p:nvPicPr>
        <p:blipFill>
          <a:blip r:embed="rId6" cstate="print"/>
          <a:srcRect l="9599" t="24407" r="71584" b="56049"/>
          <a:stretch>
            <a:fillRect/>
          </a:stretch>
        </p:blipFill>
        <p:spPr bwMode="auto">
          <a:xfrm>
            <a:off x="6660232" y="980728"/>
            <a:ext cx="2219586" cy="1296144"/>
          </a:xfrm>
          <a:prstGeom prst="rect">
            <a:avLst/>
          </a:prstGeom>
          <a:noFill/>
          <a:ln w="9525">
            <a:noFill/>
            <a:miter lim="800000"/>
            <a:headEnd/>
            <a:tailEnd/>
          </a:ln>
        </p:spPr>
      </p:pic>
      <p:pic>
        <p:nvPicPr>
          <p:cNvPr id="32" name="Picture 2"/>
          <p:cNvPicPr>
            <a:picLocks noChangeAspect="1" noChangeArrowheads="1"/>
          </p:cNvPicPr>
          <p:nvPr/>
        </p:nvPicPr>
        <p:blipFill>
          <a:blip r:embed="rId14" cstate="print"/>
          <a:srcRect l="7467" t="31125" r="69288" b="42298"/>
          <a:stretch>
            <a:fillRect/>
          </a:stretch>
        </p:blipFill>
        <p:spPr bwMode="auto">
          <a:xfrm>
            <a:off x="1043608" y="1268760"/>
            <a:ext cx="1008112" cy="648072"/>
          </a:xfrm>
          <a:prstGeom prst="rect">
            <a:avLst/>
          </a:prstGeom>
          <a:noFill/>
          <a:ln w="9525">
            <a:noFill/>
            <a:miter lim="800000"/>
            <a:headEnd/>
            <a:tailEnd/>
          </a:ln>
        </p:spPr>
      </p:pic>
      <p:pic>
        <p:nvPicPr>
          <p:cNvPr id="1026" name="Picture 2"/>
          <p:cNvPicPr>
            <a:picLocks noChangeAspect="1" noChangeArrowheads="1"/>
          </p:cNvPicPr>
          <p:nvPr/>
        </p:nvPicPr>
        <p:blipFill>
          <a:blip r:embed="rId15" cstate="print"/>
          <a:srcRect l="11342" t="36047" r="74269" b="32453"/>
          <a:stretch>
            <a:fillRect/>
          </a:stretch>
        </p:blipFill>
        <p:spPr bwMode="auto">
          <a:xfrm>
            <a:off x="3851920" y="5373216"/>
            <a:ext cx="1008112" cy="1240753"/>
          </a:xfrm>
          <a:prstGeom prst="rect">
            <a:avLst/>
          </a:prstGeom>
          <a:noFill/>
          <a:ln w="9525">
            <a:noFill/>
            <a:miter lim="800000"/>
            <a:headEnd/>
            <a:tailEnd/>
          </a:ln>
        </p:spPr>
      </p:pic>
      <p:pic>
        <p:nvPicPr>
          <p:cNvPr id="33" name="Picture 2" descr="Nálepka Lejsek černohlavý"/>
          <p:cNvPicPr>
            <a:picLocks noChangeAspect="1" noChangeArrowheads="1"/>
          </p:cNvPicPr>
          <p:nvPr/>
        </p:nvPicPr>
        <p:blipFill>
          <a:blip r:embed="rId16" cstate="print"/>
          <a:srcRect/>
          <a:stretch>
            <a:fillRect/>
          </a:stretch>
        </p:blipFill>
        <p:spPr bwMode="auto">
          <a:xfrm>
            <a:off x="4860032" y="5445224"/>
            <a:ext cx="897242" cy="1080120"/>
          </a:xfrm>
          <a:prstGeom prst="rect">
            <a:avLst/>
          </a:prstGeom>
          <a:noFill/>
        </p:spPr>
      </p:pic>
      <p:sp>
        <p:nvSpPr>
          <p:cNvPr id="34" name="Text Box 5"/>
          <p:cNvSpPr txBox="1">
            <a:spLocks noChangeArrowheads="1"/>
          </p:cNvSpPr>
          <p:nvPr/>
        </p:nvSpPr>
        <p:spPr bwMode="auto">
          <a:xfrm>
            <a:off x="107504" y="6341258"/>
            <a:ext cx="3301096" cy="400110"/>
          </a:xfrm>
          <a:prstGeom prst="rect">
            <a:avLst/>
          </a:prstGeom>
          <a:noFill/>
          <a:ln w="9525">
            <a:noFill/>
            <a:miter lim="800000"/>
            <a:headEnd/>
            <a:tailEnd/>
          </a:ln>
          <a:effectLst/>
        </p:spPr>
        <p:txBody>
          <a:bodyPr wrap="none">
            <a:spAutoFit/>
          </a:bodyPr>
          <a:lstStyle/>
          <a:p>
            <a:pPr eaLnBrk="1" hangingPunct="1"/>
            <a:r>
              <a:rPr lang="cs-CZ" altLang="cs-CZ" sz="2000" dirty="0" err="1" smtClean="0"/>
              <a:t>Tošenovský</a:t>
            </a:r>
            <a:r>
              <a:rPr lang="cs-CZ" altLang="cs-CZ" sz="2000" dirty="0" smtClean="0"/>
              <a:t> &amp; Ševčíková, 2017</a:t>
            </a:r>
            <a:endParaRPr lang="cs-CZ" altLang="cs-CZ"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ChangeAspect="1" noChangeArrowheads="1"/>
          </p:cNvPicPr>
          <p:nvPr/>
        </p:nvPicPr>
        <p:blipFill>
          <a:blip r:embed="rId3" cstate="print"/>
          <a:srcRect/>
          <a:stretch>
            <a:fillRect/>
          </a:stretch>
        </p:blipFill>
        <p:spPr bwMode="auto">
          <a:xfrm>
            <a:off x="0" y="0"/>
            <a:ext cx="9144000" cy="6884988"/>
          </a:xfrm>
          <a:prstGeom prst="rect">
            <a:avLst/>
          </a:prstGeom>
          <a:noFill/>
          <a:ln w="9525">
            <a:noFill/>
            <a:miter lim="800000"/>
            <a:headEnd/>
            <a:tailEnd/>
          </a:ln>
          <a:effectLst/>
        </p:spPr>
      </p:pic>
      <p:sp>
        <p:nvSpPr>
          <p:cNvPr id="13315" name="Rectangle 4"/>
          <p:cNvSpPr>
            <a:spLocks noGrp="1" noChangeArrowheads="1"/>
          </p:cNvSpPr>
          <p:nvPr>
            <p:ph type="title"/>
          </p:nvPr>
        </p:nvSpPr>
        <p:spPr>
          <a:xfrm>
            <a:off x="457200" y="2781300"/>
            <a:ext cx="8229600" cy="1143000"/>
          </a:xfrm>
        </p:spPr>
        <p:txBody>
          <a:bodyPr/>
          <a:lstStyle/>
          <a:p>
            <a:r>
              <a:rPr lang="cs-CZ" altLang="cs-CZ" sz="6000" b="1" smtClean="0">
                <a:solidFill>
                  <a:schemeClr val="bg1"/>
                </a:solidFill>
              </a:rPr>
              <a:t>Prevence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3550" y="198438"/>
            <a:ext cx="8229600" cy="1143000"/>
          </a:xfrm>
        </p:spPr>
        <p:txBody>
          <a:bodyPr/>
          <a:lstStyle/>
          <a:p>
            <a:pPr algn="l"/>
            <a:r>
              <a:rPr lang="cs-CZ" altLang="cs-CZ" sz="3200" b="1" smtClean="0">
                <a:solidFill>
                  <a:srgbClr val="FF0000"/>
                </a:solidFill>
                <a:latin typeface="Calibri" pitchFamily="34" charset="0"/>
                <a:cs typeface="Calibri" pitchFamily="34" charset="0"/>
              </a:rPr>
              <a:t>Existuje opravdu bezpečné sklo?</a:t>
            </a:r>
          </a:p>
        </p:txBody>
      </p:sp>
      <p:sp>
        <p:nvSpPr>
          <p:cNvPr id="14339" name="Rectangle 3"/>
          <p:cNvSpPr>
            <a:spLocks noGrp="1" noChangeArrowheads="1"/>
          </p:cNvSpPr>
          <p:nvPr>
            <p:ph type="body" idx="1"/>
          </p:nvPr>
        </p:nvSpPr>
        <p:spPr>
          <a:xfrm>
            <a:off x="468312" y="1341438"/>
            <a:ext cx="8424167" cy="4525962"/>
          </a:xfrm>
        </p:spPr>
        <p:txBody>
          <a:bodyPr/>
          <a:lstStyle/>
          <a:p>
            <a:r>
              <a:rPr lang="cs-CZ" altLang="cs-CZ" sz="2000" dirty="0" smtClean="0">
                <a:latin typeface="Calibri" pitchFamily="34" charset="0"/>
                <a:cs typeface="Calibri" pitchFamily="34" charset="0"/>
              </a:rPr>
              <a:t>monitoring a testování od r. 1989 (USA, Klem, </a:t>
            </a:r>
            <a:r>
              <a:rPr lang="cs-CZ" altLang="cs-CZ" sz="2000" dirty="0" err="1" smtClean="0">
                <a:latin typeface="Calibri" pitchFamily="34" charset="0"/>
                <a:cs typeface="Calibri" pitchFamily="34" charset="0"/>
              </a:rPr>
              <a:t>Klem</a:t>
            </a:r>
            <a:r>
              <a:rPr lang="cs-CZ" altLang="cs-CZ" sz="2000" dirty="0" smtClean="0">
                <a:latin typeface="Calibri" pitchFamily="34" charset="0"/>
                <a:cs typeface="Calibri" pitchFamily="34" charset="0"/>
              </a:rPr>
              <a:t> </a:t>
            </a:r>
            <a:r>
              <a:rPr lang="cs-CZ" altLang="cs-CZ" sz="2000" dirty="0" err="1" smtClean="0">
                <a:latin typeface="Calibri" pitchFamily="34" charset="0"/>
                <a:cs typeface="Calibri" pitchFamily="34" charset="0"/>
              </a:rPr>
              <a:t>Jr</a:t>
            </a:r>
            <a:r>
              <a:rPr lang="cs-CZ" altLang="cs-CZ" sz="2000" dirty="0" smtClean="0">
                <a:latin typeface="Calibri" pitchFamily="34" charset="0"/>
                <a:cs typeface="Calibri" pitchFamily="34" charset="0"/>
              </a:rPr>
              <a:t>., Rakousko, R</a:t>
            </a:r>
            <a:r>
              <a:rPr lang="en-US" altLang="cs-CZ" sz="2000" dirty="0" smtClean="0">
                <a:latin typeface="Calibri" pitchFamily="34" charset="0"/>
                <a:cs typeface="Calibri" pitchFamily="34" charset="0"/>
              </a:rPr>
              <a:t>ö</a:t>
            </a:r>
            <a:r>
              <a:rPr lang="cs-CZ" altLang="cs-CZ" sz="2000" dirty="0" err="1" smtClean="0">
                <a:latin typeface="Calibri" pitchFamily="34" charset="0"/>
                <a:cs typeface="Calibri" pitchFamily="34" charset="0"/>
              </a:rPr>
              <a:t>ssler</a:t>
            </a:r>
            <a:r>
              <a:rPr lang="cs-CZ" altLang="cs-CZ" sz="2000" dirty="0" smtClean="0">
                <a:latin typeface="Calibri" pitchFamily="34" charset="0"/>
                <a:cs typeface="Calibri" pitchFamily="34" charset="0"/>
              </a:rPr>
              <a:t>)</a:t>
            </a:r>
          </a:p>
          <a:p>
            <a:r>
              <a:rPr lang="cs-CZ" altLang="cs-CZ" sz="2000" dirty="0" smtClean="0">
                <a:latin typeface="Calibri" pitchFamily="34" charset="0"/>
                <a:cs typeface="Calibri" pitchFamily="34" charset="0"/>
              </a:rPr>
              <a:t>v ČR Mayer (2010), Vymazal, </a:t>
            </a:r>
            <a:r>
              <a:rPr lang="cs-CZ" altLang="cs-CZ" sz="2000" dirty="0" err="1" smtClean="0">
                <a:latin typeface="Calibri" pitchFamily="34" charset="0"/>
                <a:cs typeface="Calibri" pitchFamily="34" charset="0"/>
              </a:rPr>
              <a:t>Mališka</a:t>
            </a:r>
            <a:r>
              <a:rPr lang="cs-CZ" altLang="cs-CZ" sz="2000" dirty="0" smtClean="0">
                <a:latin typeface="Calibri" pitchFamily="34" charset="0"/>
                <a:cs typeface="Calibri" pitchFamily="34" charset="0"/>
              </a:rPr>
              <a:t> (2014), </a:t>
            </a:r>
            <a:r>
              <a:rPr lang="cs-CZ" altLang="cs-CZ" sz="2000" dirty="0" err="1" smtClean="0">
                <a:latin typeface="Calibri" pitchFamily="34" charset="0"/>
                <a:cs typeface="Calibri" pitchFamily="34" charset="0"/>
              </a:rPr>
              <a:t>Tošenovský</a:t>
            </a:r>
            <a:r>
              <a:rPr lang="cs-CZ" altLang="cs-CZ" sz="2000" dirty="0" smtClean="0">
                <a:latin typeface="Calibri" pitchFamily="34" charset="0"/>
                <a:cs typeface="Calibri" pitchFamily="34" charset="0"/>
              </a:rPr>
              <a:t> &amp; Ševčíková (2017)</a:t>
            </a:r>
          </a:p>
          <a:p>
            <a:r>
              <a:rPr lang="cs-CZ" altLang="cs-CZ" sz="2000" dirty="0" smtClean="0">
                <a:latin typeface="Calibri" pitchFamily="34" charset="0"/>
                <a:cs typeface="Calibri" pitchFamily="34" charset="0"/>
              </a:rPr>
              <a:t>spíše </a:t>
            </a:r>
            <a:r>
              <a:rPr lang="cs-CZ" altLang="cs-CZ" sz="2000" b="1" dirty="0" smtClean="0">
                <a:latin typeface="Calibri" pitchFamily="34" charset="0"/>
                <a:cs typeface="Calibri" pitchFamily="34" charset="0"/>
              </a:rPr>
              <a:t>opatření za a především před rizikovými plochami</a:t>
            </a:r>
          </a:p>
          <a:p>
            <a:endParaRPr lang="cs-CZ" altLang="cs-CZ" sz="2000" dirty="0" smtClean="0"/>
          </a:p>
        </p:txBody>
      </p:sp>
      <p:pic>
        <p:nvPicPr>
          <p:cNvPr id="14340" name="Picture 4"/>
          <p:cNvPicPr>
            <a:picLocks noChangeAspect="1" noChangeArrowheads="1"/>
          </p:cNvPicPr>
          <p:nvPr/>
        </p:nvPicPr>
        <p:blipFill>
          <a:blip r:embed="rId3" cstate="print"/>
          <a:srcRect/>
          <a:stretch>
            <a:fillRect/>
          </a:stretch>
        </p:blipFill>
        <p:spPr bwMode="auto">
          <a:xfrm>
            <a:off x="4356100" y="3024188"/>
            <a:ext cx="4572000" cy="3646487"/>
          </a:xfrm>
          <a:prstGeom prst="rect">
            <a:avLst/>
          </a:prstGeom>
          <a:noFill/>
          <a:ln w="9525">
            <a:noFill/>
            <a:miter lim="800000"/>
            <a:headEnd/>
            <a:tailEnd/>
          </a:ln>
          <a:effectLst/>
        </p:spPr>
      </p:pic>
      <p:sp>
        <p:nvSpPr>
          <p:cNvPr id="14341" name="Text Box 5"/>
          <p:cNvSpPr txBox="1">
            <a:spLocks noChangeArrowheads="1"/>
          </p:cNvSpPr>
          <p:nvPr/>
        </p:nvSpPr>
        <p:spPr bwMode="auto">
          <a:xfrm>
            <a:off x="311150" y="6237288"/>
            <a:ext cx="3255963" cy="369887"/>
          </a:xfrm>
          <a:prstGeom prst="rect">
            <a:avLst/>
          </a:prstGeom>
          <a:noFill/>
          <a:ln w="9525">
            <a:noFill/>
            <a:miter lim="800000"/>
            <a:headEnd/>
            <a:tailEnd/>
          </a:ln>
          <a:effectLst/>
        </p:spPr>
        <p:txBody>
          <a:bodyPr wrap="none">
            <a:spAutoFit/>
          </a:bodyPr>
          <a:lstStyle/>
          <a:p>
            <a:pPr eaLnBrk="1" hangingPunct="1"/>
            <a:r>
              <a:rPr lang="cs-CZ" altLang="cs-CZ" b="0">
                <a:latin typeface="Calibri" pitchFamily="34" charset="0"/>
                <a:cs typeface="Calibri" pitchFamily="34" charset="0"/>
              </a:rPr>
              <a:t>Ornilux Glass, Arnold Glass, SRN</a:t>
            </a:r>
          </a:p>
        </p:txBody>
      </p:sp>
      <p:sp>
        <p:nvSpPr>
          <p:cNvPr id="14342" name="Text Box 6"/>
          <p:cNvSpPr txBox="1">
            <a:spLocks noChangeArrowheads="1"/>
          </p:cNvSpPr>
          <p:nvPr/>
        </p:nvSpPr>
        <p:spPr bwMode="auto">
          <a:xfrm>
            <a:off x="395288" y="4221163"/>
            <a:ext cx="2768600" cy="830262"/>
          </a:xfrm>
          <a:prstGeom prst="rect">
            <a:avLst/>
          </a:prstGeom>
          <a:solidFill>
            <a:schemeClr val="tx1"/>
          </a:solidFill>
          <a:ln w="9525">
            <a:noFill/>
            <a:miter lim="800000"/>
            <a:headEnd/>
            <a:tailEnd/>
          </a:ln>
          <a:effectLst/>
        </p:spPr>
        <p:txBody>
          <a:bodyPr wrap="none">
            <a:spAutoFit/>
          </a:bodyPr>
          <a:lstStyle/>
          <a:p>
            <a:pPr eaLnBrk="1" hangingPunct="1"/>
            <a:r>
              <a:rPr lang="cs-CZ" altLang="cs-CZ" sz="2400">
                <a:solidFill>
                  <a:schemeClr val="bg1"/>
                </a:solidFill>
                <a:latin typeface="Calibri" pitchFamily="34" charset="0"/>
                <a:cs typeface="Calibri" pitchFamily="34" charset="0"/>
              </a:rPr>
              <a:t>Zcela bezpečné sklo </a:t>
            </a:r>
          </a:p>
          <a:p>
            <a:pPr eaLnBrk="1" hangingPunct="1"/>
            <a:r>
              <a:rPr lang="cs-CZ" altLang="cs-CZ" sz="2400">
                <a:solidFill>
                  <a:schemeClr val="bg1"/>
                </a:solidFill>
                <a:latin typeface="Calibri" pitchFamily="34" charset="0"/>
                <a:cs typeface="Calibri" pitchFamily="34" charset="0"/>
              </a:rPr>
              <a:t>zřejmě neexistuje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3" cstate="print"/>
          <a:srcRect/>
          <a:stretch>
            <a:fillRect/>
          </a:stretch>
        </p:blipFill>
        <p:spPr bwMode="auto">
          <a:xfrm>
            <a:off x="0" y="0"/>
            <a:ext cx="9144000" cy="6034088"/>
          </a:xfrm>
          <a:prstGeom prst="rect">
            <a:avLst/>
          </a:prstGeom>
          <a:noFill/>
          <a:ln w="9525">
            <a:noFill/>
            <a:miter lim="800000"/>
            <a:headEnd/>
            <a:tailEnd/>
          </a:ln>
          <a:effectLst/>
        </p:spPr>
      </p:pic>
      <p:sp>
        <p:nvSpPr>
          <p:cNvPr id="15363" name="Text Box 6"/>
          <p:cNvSpPr txBox="1">
            <a:spLocks noChangeArrowheads="1"/>
          </p:cNvSpPr>
          <p:nvPr/>
        </p:nvSpPr>
        <p:spPr bwMode="auto">
          <a:xfrm>
            <a:off x="611188" y="6237288"/>
            <a:ext cx="7854950" cy="366712"/>
          </a:xfrm>
          <a:prstGeom prst="rect">
            <a:avLst/>
          </a:prstGeom>
          <a:noFill/>
          <a:ln w="9525">
            <a:noFill/>
            <a:miter lim="800000"/>
            <a:headEnd/>
            <a:tailEnd/>
          </a:ln>
          <a:effectLst/>
        </p:spPr>
        <p:txBody>
          <a:bodyPr wrap="none">
            <a:spAutoFit/>
          </a:bodyPr>
          <a:lstStyle/>
          <a:p>
            <a:pPr eaLnBrk="1" hangingPunct="1"/>
            <a:r>
              <a:rPr lang="cs-CZ" altLang="cs-CZ"/>
              <a:t>Testovací tunel, Bird Ringing Scheme Hohenau Ringelsdorf, od r. 2006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P1070699"/>
          <p:cNvPicPr>
            <a:picLocks noChangeAspect="1" noChangeArrowheads="1"/>
          </p:cNvPicPr>
          <p:nvPr/>
        </p:nvPicPr>
        <p:blipFill>
          <a:blip r:embed="rId3" cstate="print"/>
          <a:srcRect/>
          <a:stretch>
            <a:fillRect/>
          </a:stretch>
        </p:blipFill>
        <p:spPr bwMode="auto">
          <a:xfrm>
            <a:off x="0" y="0"/>
            <a:ext cx="9144000" cy="6861175"/>
          </a:xfrm>
          <a:prstGeom prst="rect">
            <a:avLst/>
          </a:prstGeom>
          <a:noFill/>
          <a:ln w="9525">
            <a:noFill/>
            <a:miter lim="800000"/>
            <a:headEnd/>
            <a:tailEnd/>
          </a:ln>
        </p:spPr>
      </p:pic>
      <p:sp>
        <p:nvSpPr>
          <p:cNvPr id="16387" name="Text Box 4"/>
          <p:cNvSpPr txBox="1">
            <a:spLocks noChangeArrowheads="1"/>
          </p:cNvSpPr>
          <p:nvPr/>
        </p:nvSpPr>
        <p:spPr bwMode="auto">
          <a:xfrm>
            <a:off x="2051050" y="188913"/>
            <a:ext cx="4919663" cy="1066800"/>
          </a:xfrm>
          <a:prstGeom prst="rect">
            <a:avLst/>
          </a:prstGeom>
          <a:noFill/>
          <a:ln w="9525">
            <a:noFill/>
            <a:miter lim="800000"/>
            <a:headEnd/>
            <a:tailEnd/>
          </a:ln>
          <a:effectLst/>
        </p:spPr>
        <p:txBody>
          <a:bodyPr wrap="none">
            <a:spAutoFit/>
          </a:bodyPr>
          <a:lstStyle/>
          <a:p>
            <a:pPr algn="ctr"/>
            <a:r>
              <a:rPr lang="cs-CZ" altLang="cs-CZ" sz="3200">
                <a:solidFill>
                  <a:schemeClr val="bg1"/>
                </a:solidFill>
              </a:rPr>
              <a:t>Uspokojivé řešení zatím </a:t>
            </a:r>
          </a:p>
          <a:p>
            <a:pPr algn="ctr"/>
            <a:r>
              <a:rPr lang="cs-CZ" altLang="cs-CZ" sz="3200">
                <a:solidFill>
                  <a:schemeClr val="bg1"/>
                </a:solidFill>
              </a:rPr>
              <a:t>pouze v případě PHS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3" y="630238"/>
            <a:ext cx="8229600" cy="1143000"/>
          </a:xfrm>
        </p:spPr>
        <p:txBody>
          <a:bodyPr/>
          <a:lstStyle/>
          <a:p>
            <a:pPr algn="l"/>
            <a:r>
              <a:rPr lang="cs-CZ" altLang="cs-CZ" sz="3200" b="1" smtClean="0"/>
              <a:t>PHS zpravidla není riziková v celé délce</a:t>
            </a:r>
          </a:p>
        </p:txBody>
      </p:sp>
      <p:sp>
        <p:nvSpPr>
          <p:cNvPr id="17411" name="Rectangle 3"/>
          <p:cNvSpPr>
            <a:spLocks noGrp="1" noChangeArrowheads="1"/>
          </p:cNvSpPr>
          <p:nvPr>
            <p:ph type="body" idx="1"/>
          </p:nvPr>
        </p:nvSpPr>
        <p:spPr>
          <a:xfrm>
            <a:off x="539750" y="2492375"/>
            <a:ext cx="7416800" cy="4525963"/>
          </a:xfrm>
        </p:spPr>
        <p:txBody>
          <a:bodyPr/>
          <a:lstStyle/>
          <a:p>
            <a:r>
              <a:rPr lang="cs-CZ" altLang="cs-CZ" sz="2000" smtClean="0"/>
              <a:t>bezprostřední okolí zeleně, vodního toku, břehových porostů nádrží</a:t>
            </a:r>
          </a:p>
          <a:p>
            <a:r>
              <a:rPr lang="cs-CZ" altLang="cs-CZ" sz="2000" smtClean="0"/>
              <a:t>nálezy mrtvých ptáků (hmyzu, ev. netopýrů)</a:t>
            </a:r>
          </a:p>
          <a:p>
            <a:r>
              <a:rPr lang="cs-CZ" altLang="cs-CZ" sz="2000" smtClean="0"/>
              <a:t>otisky po kolizích na výplních</a:t>
            </a:r>
          </a:p>
          <a:p>
            <a:r>
              <a:rPr lang="cs-CZ" altLang="cs-CZ" sz="2000" smtClean="0"/>
              <a:t>posouzení širšího okolí PHS na základě analýzy leteckých snímků</a:t>
            </a:r>
          </a:p>
          <a:p>
            <a:endParaRPr lang="cs-CZ" altLang="cs-CZ" sz="2000" smtClean="0"/>
          </a:p>
          <a:p>
            <a:pPr>
              <a:buFontTx/>
              <a:buNone/>
            </a:pPr>
            <a:endParaRPr lang="cs-CZ" altLang="cs-CZ" sz="2000" smtClean="0"/>
          </a:p>
          <a:p>
            <a:r>
              <a:rPr lang="cs-CZ" altLang="cs-CZ" sz="2000" b="1" smtClean="0"/>
              <a:t>stejné zásady platí i pro posuzování rizikovosti budov</a:t>
            </a:r>
          </a:p>
          <a:p>
            <a:endParaRPr lang="cs-CZ" altLang="cs-CZ" sz="20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klínec-letecky"/>
          <p:cNvPicPr>
            <a:picLocks noChangeAspect="1" noChangeArrowheads="1"/>
          </p:cNvPicPr>
          <p:nvPr/>
        </p:nvPicPr>
        <p:blipFill>
          <a:blip r:embed="rId3" cstate="print"/>
          <a:srcRect/>
          <a:stretch>
            <a:fillRect/>
          </a:stretch>
        </p:blipFill>
        <p:spPr bwMode="auto">
          <a:xfrm>
            <a:off x="-107950" y="260350"/>
            <a:ext cx="9144000" cy="6894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cs-CZ" altLang="cs-CZ" sz="3600" b="1" smtClean="0"/>
              <a:t>Proč ke kolizím dochází?</a:t>
            </a:r>
          </a:p>
        </p:txBody>
      </p:sp>
      <p:sp>
        <p:nvSpPr>
          <p:cNvPr id="4099" name="Rectangle 3"/>
          <p:cNvSpPr>
            <a:spLocks noGrp="1" noChangeArrowheads="1"/>
          </p:cNvSpPr>
          <p:nvPr>
            <p:ph type="body" idx="1"/>
          </p:nvPr>
        </p:nvSpPr>
        <p:spPr/>
        <p:txBody>
          <a:bodyPr/>
          <a:lstStyle/>
          <a:p>
            <a:endParaRPr lang="cs-CZ" altLang="cs-CZ" smtClean="0"/>
          </a:p>
        </p:txBody>
      </p:sp>
      <p:pic>
        <p:nvPicPr>
          <p:cNvPr id="4100" name="Picture 4"/>
          <p:cNvPicPr>
            <a:picLocks noChangeAspect="1" noChangeArrowheads="1"/>
          </p:cNvPicPr>
          <p:nvPr/>
        </p:nvPicPr>
        <p:blipFill>
          <a:blip r:embed="rId3" cstate="print"/>
          <a:srcRect/>
          <a:stretch>
            <a:fillRect/>
          </a:stretch>
        </p:blipFill>
        <p:spPr bwMode="auto">
          <a:xfrm>
            <a:off x="0" y="0"/>
            <a:ext cx="9132888" cy="7024688"/>
          </a:xfrm>
          <a:prstGeom prst="rect">
            <a:avLst/>
          </a:prstGeom>
          <a:noFill/>
          <a:ln w="9525">
            <a:noFill/>
            <a:miter lim="800000"/>
            <a:headEnd/>
            <a:tailEnd/>
          </a:ln>
          <a:effectLst/>
        </p:spPr>
      </p:pic>
      <p:sp>
        <p:nvSpPr>
          <p:cNvPr id="4101" name="Text Box 5"/>
          <p:cNvSpPr txBox="1">
            <a:spLocks noChangeArrowheads="1"/>
          </p:cNvSpPr>
          <p:nvPr/>
        </p:nvSpPr>
        <p:spPr bwMode="auto">
          <a:xfrm>
            <a:off x="250825" y="5943600"/>
            <a:ext cx="6775450" cy="914400"/>
          </a:xfrm>
          <a:prstGeom prst="rect">
            <a:avLst/>
          </a:prstGeom>
          <a:noFill/>
          <a:ln w="9525">
            <a:noFill/>
            <a:miter lim="800000"/>
            <a:headEnd/>
            <a:tailEnd/>
          </a:ln>
          <a:effectLst/>
        </p:spPr>
        <p:txBody>
          <a:bodyPr wrap="none">
            <a:spAutoFit/>
          </a:bodyPr>
          <a:lstStyle/>
          <a:p>
            <a:pPr eaLnBrk="1" hangingPunct="1"/>
            <a:r>
              <a:rPr lang="cs-CZ" altLang="cs-CZ" sz="5400">
                <a:solidFill>
                  <a:srgbClr val="FF0000"/>
                </a:solidFill>
              </a:rPr>
              <a:t>Proč</a:t>
            </a:r>
            <a:r>
              <a:rPr lang="cs-CZ" altLang="cs-CZ" sz="5400">
                <a:solidFill>
                  <a:schemeClr val="bg1"/>
                </a:solidFill>
              </a:rPr>
              <a:t> </a:t>
            </a:r>
            <a:r>
              <a:rPr lang="cs-CZ" altLang="cs-CZ" sz="3600">
                <a:solidFill>
                  <a:schemeClr val="bg1"/>
                </a:solidFill>
              </a:rPr>
              <a:t>ptáci do skel narážejí?</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50825" y="-26988"/>
            <a:ext cx="8229600" cy="1143001"/>
          </a:xfrm>
        </p:spPr>
        <p:txBody>
          <a:bodyPr/>
          <a:lstStyle/>
          <a:p>
            <a:pPr eaLnBrk="1" hangingPunct="1"/>
            <a:r>
              <a:rPr lang="cs-CZ" altLang="cs-CZ" sz="3200" b="1" smtClean="0"/>
              <a:t>Řešení</a:t>
            </a:r>
          </a:p>
        </p:txBody>
      </p:sp>
      <p:sp>
        <p:nvSpPr>
          <p:cNvPr id="19459" name="Text Box 6"/>
          <p:cNvSpPr txBox="1">
            <a:spLocks noChangeArrowheads="1"/>
          </p:cNvSpPr>
          <p:nvPr/>
        </p:nvSpPr>
        <p:spPr bwMode="auto">
          <a:xfrm>
            <a:off x="4168775" y="6157913"/>
            <a:ext cx="3282950" cy="366712"/>
          </a:xfrm>
          <a:prstGeom prst="rect">
            <a:avLst/>
          </a:prstGeom>
          <a:noFill/>
          <a:ln w="9525">
            <a:noFill/>
            <a:miter lim="800000"/>
            <a:headEnd/>
            <a:tailEnd/>
          </a:ln>
        </p:spPr>
        <p:txBody>
          <a:bodyPr wrap="none">
            <a:spAutoFit/>
          </a:bodyPr>
          <a:lstStyle/>
          <a:p>
            <a:pPr eaLnBrk="1" hangingPunct="1"/>
            <a:r>
              <a:rPr lang="cs-CZ" altLang="cs-CZ" b="0"/>
              <a:t>Foto: S. Kubenka, M. Brejška  </a:t>
            </a:r>
          </a:p>
        </p:txBody>
      </p:sp>
      <p:pic>
        <p:nvPicPr>
          <p:cNvPr id="19460" name="Picture 5" descr="Karlovarská ul"/>
          <p:cNvPicPr>
            <a:picLocks noChangeAspect="1" noChangeArrowheads="1"/>
          </p:cNvPicPr>
          <p:nvPr/>
        </p:nvPicPr>
        <p:blipFill>
          <a:blip r:embed="rId2" cstate="print"/>
          <a:srcRect/>
          <a:stretch>
            <a:fillRect/>
          </a:stretch>
        </p:blipFill>
        <p:spPr bwMode="auto">
          <a:xfrm>
            <a:off x="323850" y="1052513"/>
            <a:ext cx="3168650" cy="2463800"/>
          </a:xfrm>
          <a:prstGeom prst="rect">
            <a:avLst/>
          </a:prstGeom>
          <a:noFill/>
          <a:ln w="9525">
            <a:noFill/>
            <a:miter lim="800000"/>
            <a:headEnd/>
            <a:tailEnd/>
          </a:ln>
        </p:spPr>
      </p:pic>
      <p:pic>
        <p:nvPicPr>
          <p:cNvPr id="19461" name="Picture 4" descr="D47_polep1"/>
          <p:cNvPicPr>
            <a:picLocks noChangeAspect="1" noChangeArrowheads="1"/>
          </p:cNvPicPr>
          <p:nvPr/>
        </p:nvPicPr>
        <p:blipFill>
          <a:blip r:embed="rId3" cstate="print"/>
          <a:srcRect/>
          <a:stretch>
            <a:fillRect/>
          </a:stretch>
        </p:blipFill>
        <p:spPr bwMode="auto">
          <a:xfrm>
            <a:off x="3924300" y="1052513"/>
            <a:ext cx="3311525" cy="2444750"/>
          </a:xfrm>
          <a:prstGeom prst="rect">
            <a:avLst/>
          </a:prstGeom>
          <a:noFill/>
          <a:ln w="9525">
            <a:noFill/>
            <a:miter lim="800000"/>
            <a:headEnd/>
            <a:tailEnd/>
          </a:ln>
        </p:spPr>
      </p:pic>
      <p:pic>
        <p:nvPicPr>
          <p:cNvPr id="19462" name="Picture 9" descr="PHS_Lahovice_polocelek"/>
          <p:cNvPicPr>
            <a:picLocks noChangeAspect="1" noChangeArrowheads="1"/>
          </p:cNvPicPr>
          <p:nvPr/>
        </p:nvPicPr>
        <p:blipFill>
          <a:blip r:embed="rId4" cstate="print"/>
          <a:srcRect/>
          <a:stretch>
            <a:fillRect/>
          </a:stretch>
        </p:blipFill>
        <p:spPr bwMode="auto">
          <a:xfrm>
            <a:off x="323850" y="3825875"/>
            <a:ext cx="3168650" cy="2376488"/>
          </a:xfrm>
          <a:prstGeom prst="rect">
            <a:avLst/>
          </a:prstGeom>
          <a:noFill/>
          <a:ln w="9525">
            <a:noFill/>
            <a:miter lim="800000"/>
            <a:headEnd/>
            <a:tailEnd/>
          </a:ln>
        </p:spPr>
      </p:pic>
      <p:pic>
        <p:nvPicPr>
          <p:cNvPr id="19463" name="Picture 11" descr="PHS_Lahovice_detail"/>
          <p:cNvPicPr>
            <a:picLocks noChangeAspect="1" noChangeArrowheads="1"/>
          </p:cNvPicPr>
          <p:nvPr/>
        </p:nvPicPr>
        <p:blipFill>
          <a:blip r:embed="rId5" cstate="print"/>
          <a:srcRect/>
          <a:stretch>
            <a:fillRect/>
          </a:stretch>
        </p:blipFill>
        <p:spPr bwMode="auto">
          <a:xfrm>
            <a:off x="4500563" y="3789363"/>
            <a:ext cx="2700337" cy="202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489" name="Acrobat Document" r:id="rId4" imgW="15878160" imgH="11483280" progId="AcroExch.Document.11">
                  <p:embed/>
                </p:oleObj>
              </mc:Choice>
              <mc:Fallback>
                <p:oleObj name="Acrobat Document" r:id="rId4" imgW="15878160" imgH="11483280" progId="AcroExch.Document.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50825" y="-26988"/>
            <a:ext cx="8229600" cy="1143001"/>
          </a:xfrm>
        </p:spPr>
        <p:txBody>
          <a:bodyPr/>
          <a:lstStyle/>
          <a:p>
            <a:pPr eaLnBrk="1" hangingPunct="1"/>
            <a:r>
              <a:rPr lang="cs-CZ" altLang="cs-CZ" sz="3200" b="1" dirty="0" smtClean="0"/>
              <a:t>PHS </a:t>
            </a:r>
            <a:r>
              <a:rPr lang="cs-CZ" altLang="cs-CZ" sz="3200" b="1" dirty="0" err="1" smtClean="0"/>
              <a:t>Zlín</a:t>
            </a:r>
            <a:r>
              <a:rPr lang="cs-CZ" altLang="cs-CZ" sz="3200" b="1" dirty="0" smtClean="0"/>
              <a:t>-</a:t>
            </a:r>
            <a:r>
              <a:rPr lang="cs-CZ" altLang="cs-CZ" sz="3200" b="1" dirty="0" err="1" smtClean="0"/>
              <a:t>Malenovice</a:t>
            </a:r>
            <a:endParaRPr lang="cs-CZ" altLang="cs-CZ" sz="3200" b="1" dirty="0" smtClean="0"/>
          </a:p>
        </p:txBody>
      </p:sp>
      <p:pic>
        <p:nvPicPr>
          <p:cNvPr id="8" name="Obrázek 7" descr="DSC_0944.jpg"/>
          <p:cNvPicPr>
            <a:picLocks noChangeAspect="1"/>
          </p:cNvPicPr>
          <p:nvPr/>
        </p:nvPicPr>
        <p:blipFill>
          <a:blip r:embed="rId3" cstate="print"/>
          <a:stretch>
            <a:fillRect/>
          </a:stretch>
        </p:blipFill>
        <p:spPr>
          <a:xfrm>
            <a:off x="467544" y="913469"/>
            <a:ext cx="8256568" cy="58279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166813" y="274638"/>
            <a:ext cx="8229600" cy="1143000"/>
          </a:xfrm>
        </p:spPr>
        <p:txBody>
          <a:bodyPr/>
          <a:lstStyle/>
          <a:p>
            <a:pPr algn="l"/>
            <a:r>
              <a:rPr lang="cs-CZ" altLang="cs-CZ" sz="3200" b="1" smtClean="0"/>
              <a:t>Ideální řešení ve fázi projektové dokumentace       </a:t>
            </a:r>
          </a:p>
        </p:txBody>
      </p:sp>
      <p:sp>
        <p:nvSpPr>
          <p:cNvPr id="21507" name="Rectangle 3"/>
          <p:cNvSpPr>
            <a:spLocks noGrp="1" noChangeArrowheads="1"/>
          </p:cNvSpPr>
          <p:nvPr>
            <p:ph type="body" idx="1"/>
          </p:nvPr>
        </p:nvSpPr>
        <p:spPr>
          <a:xfrm>
            <a:off x="1331913" y="6210300"/>
            <a:ext cx="6645275" cy="647700"/>
          </a:xfrm>
        </p:spPr>
        <p:txBody>
          <a:bodyPr/>
          <a:lstStyle/>
          <a:p>
            <a:pPr algn="r">
              <a:buFontTx/>
              <a:buNone/>
            </a:pPr>
            <a:r>
              <a:rPr lang="cs-CZ" altLang="cs-CZ" sz="2000" smtClean="0"/>
              <a:t>materiál Plexiglas Soundstop GS CC</a:t>
            </a:r>
          </a:p>
          <a:p>
            <a:pPr>
              <a:buFontTx/>
              <a:buNone/>
            </a:pPr>
            <a:endParaRPr lang="cs-CZ" altLang="cs-CZ" sz="2000" smtClean="0"/>
          </a:p>
          <a:p>
            <a:pPr>
              <a:buFontTx/>
              <a:buNone/>
            </a:pPr>
            <a:endParaRPr lang="cs-CZ" altLang="cs-CZ" smtClean="0"/>
          </a:p>
        </p:txBody>
      </p:sp>
      <p:pic>
        <p:nvPicPr>
          <p:cNvPr id="21508" name="Picture 4" descr="3-image-File-plexisklo-plexiglas-soundstop-gs-cc--800x600"/>
          <p:cNvPicPr>
            <a:picLocks noChangeAspect="1" noChangeArrowheads="1"/>
          </p:cNvPicPr>
          <p:nvPr/>
        </p:nvPicPr>
        <p:blipFill>
          <a:blip r:embed="rId3" cstate="print"/>
          <a:srcRect/>
          <a:stretch>
            <a:fillRect/>
          </a:stretch>
        </p:blipFill>
        <p:spPr bwMode="auto">
          <a:xfrm>
            <a:off x="1258888" y="1628775"/>
            <a:ext cx="6626225" cy="442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95288" y="1916113"/>
            <a:ext cx="8229600" cy="1143000"/>
          </a:xfrm>
        </p:spPr>
        <p:txBody>
          <a:bodyPr/>
          <a:lstStyle/>
          <a:p>
            <a:pPr algn="l">
              <a:buFontTx/>
              <a:buChar char="-"/>
            </a:pPr>
            <a:r>
              <a:rPr lang="cs-CZ" altLang="cs-CZ" sz="2000" b="1" smtClean="0"/>
              <a:t> 10x vyšší rázová houževnatost</a:t>
            </a:r>
            <a:r>
              <a:rPr lang="cs-CZ" altLang="cs-CZ" sz="2000" smtClean="0"/>
              <a:t> v porovnání se sklem</a:t>
            </a:r>
            <a:br>
              <a:rPr lang="cs-CZ" altLang="cs-CZ" sz="2000" smtClean="0"/>
            </a:br>
            <a:r>
              <a:rPr lang="cs-CZ" altLang="cs-CZ" sz="2000" smtClean="0"/>
              <a:t>- </a:t>
            </a:r>
            <a:r>
              <a:rPr lang="cs-CZ" altLang="cs-CZ" sz="2000" b="1" smtClean="0"/>
              <a:t>o 50% lehčí </a:t>
            </a:r>
            <a:r>
              <a:rPr lang="cs-CZ" altLang="cs-CZ" sz="2000" smtClean="0"/>
              <a:t>než sklo</a:t>
            </a:r>
            <a:br>
              <a:rPr lang="cs-CZ" altLang="cs-CZ" sz="2000" smtClean="0"/>
            </a:br>
            <a:r>
              <a:rPr lang="cs-CZ" altLang="cs-CZ" sz="2000" smtClean="0"/>
              <a:t>- vyztužené integrovanými polyamidovými vlákny tl. 3 mm v  </a:t>
            </a:r>
            <a:br>
              <a:rPr lang="cs-CZ" altLang="cs-CZ" sz="2000" smtClean="0"/>
            </a:br>
            <a:r>
              <a:rPr lang="cs-CZ" altLang="cs-CZ" sz="2000" smtClean="0"/>
              <a:t>  několika barevných provedeních – nejvhodnější černá </a:t>
            </a:r>
            <a:br>
              <a:rPr lang="cs-CZ" altLang="cs-CZ" sz="2000" smtClean="0"/>
            </a:br>
            <a:r>
              <a:rPr lang="cs-CZ" altLang="cs-CZ" sz="2000" smtClean="0"/>
              <a:t>  nebo bílá</a:t>
            </a:r>
            <a:br>
              <a:rPr lang="cs-CZ" altLang="cs-CZ" sz="2000" smtClean="0"/>
            </a:br>
            <a:r>
              <a:rPr lang="cs-CZ" altLang="cs-CZ" sz="2000" smtClean="0"/>
              <a:t>- vysoká propustnost světla </a:t>
            </a:r>
            <a:br>
              <a:rPr lang="cs-CZ" altLang="cs-CZ" sz="2000" smtClean="0"/>
            </a:br>
            <a:r>
              <a:rPr lang="cs-CZ" altLang="cs-CZ" sz="2000" smtClean="0"/>
              <a:t>- dobrá odrazivost hluku </a:t>
            </a:r>
            <a:br>
              <a:rPr lang="cs-CZ" altLang="cs-CZ" sz="2000" smtClean="0"/>
            </a:br>
            <a:r>
              <a:rPr lang="cs-CZ" altLang="cs-CZ" sz="2000" smtClean="0"/>
              <a:t>- vysoká odolnost vůči UV záření </a:t>
            </a:r>
            <a:br>
              <a:rPr lang="cs-CZ" altLang="cs-CZ" sz="2000" smtClean="0"/>
            </a:br>
            <a:r>
              <a:rPr lang="cs-CZ" altLang="cs-CZ" sz="4000" smtClean="0"/>
              <a:t>  </a:t>
            </a:r>
            <a:br>
              <a:rPr lang="cs-CZ" altLang="cs-CZ" sz="4000" smtClean="0"/>
            </a:br>
            <a:endParaRPr lang="cs-CZ" altLang="cs-CZ" sz="4000" smtClean="0"/>
          </a:p>
        </p:txBody>
      </p:sp>
      <p:pic>
        <p:nvPicPr>
          <p:cNvPr id="22531" name="Picture 3" descr="Plexisklo PLEXIGLAS SOUNDSTOP GS CC"/>
          <p:cNvPicPr>
            <a:picLocks noChangeAspect="1" noChangeArrowheads="1"/>
          </p:cNvPicPr>
          <p:nvPr/>
        </p:nvPicPr>
        <p:blipFill>
          <a:blip r:embed="rId3" cstate="print"/>
          <a:srcRect/>
          <a:stretch>
            <a:fillRect/>
          </a:stretch>
        </p:blipFill>
        <p:spPr bwMode="auto">
          <a:xfrm>
            <a:off x="5722938" y="2492375"/>
            <a:ext cx="3008312" cy="4010025"/>
          </a:xfrm>
          <a:prstGeom prst="rect">
            <a:avLst/>
          </a:prstGeom>
          <a:noFill/>
          <a:ln w="9525">
            <a:noFill/>
            <a:miter lim="800000"/>
            <a:headEnd/>
            <a:tailEnd/>
          </a:ln>
        </p:spPr>
      </p:pic>
      <p:sp>
        <p:nvSpPr>
          <p:cNvPr id="22532" name="Text Box 4"/>
          <p:cNvSpPr txBox="1">
            <a:spLocks noChangeArrowheads="1"/>
          </p:cNvSpPr>
          <p:nvPr/>
        </p:nvSpPr>
        <p:spPr bwMode="auto">
          <a:xfrm>
            <a:off x="1116013" y="4437063"/>
            <a:ext cx="3332162" cy="1187450"/>
          </a:xfrm>
          <a:prstGeom prst="rect">
            <a:avLst/>
          </a:prstGeom>
          <a:solidFill>
            <a:schemeClr val="tx1"/>
          </a:solidFill>
          <a:ln w="9525">
            <a:noFill/>
            <a:miter lim="800000"/>
            <a:headEnd/>
            <a:tailEnd/>
          </a:ln>
          <a:effectLst/>
        </p:spPr>
        <p:txBody>
          <a:bodyPr>
            <a:spAutoFit/>
          </a:bodyPr>
          <a:lstStyle/>
          <a:p>
            <a:pPr eaLnBrk="1" hangingPunct="1"/>
            <a:r>
              <a:rPr lang="cs-CZ" altLang="cs-CZ" sz="2400">
                <a:solidFill>
                  <a:schemeClr val="accent1"/>
                </a:solidFill>
              </a:rPr>
              <a:t>… a především dobré výsledky v testech na prevenci kolizí ptáků!</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cstate="print"/>
          <a:srcRect/>
          <a:stretch>
            <a:fillRect/>
          </a:stretch>
        </p:blipFill>
        <p:spPr bwMode="auto">
          <a:xfrm>
            <a:off x="250825" y="1628775"/>
            <a:ext cx="5761038" cy="4238625"/>
          </a:xfrm>
          <a:prstGeom prst="rect">
            <a:avLst/>
          </a:prstGeom>
          <a:noFill/>
          <a:ln w="9525">
            <a:noFill/>
            <a:miter lim="800000"/>
            <a:headEnd/>
            <a:tailEnd/>
          </a:ln>
          <a:effectLst/>
        </p:spPr>
      </p:pic>
      <p:sp>
        <p:nvSpPr>
          <p:cNvPr id="23555" name="Text Box 5"/>
          <p:cNvSpPr txBox="1">
            <a:spLocks noChangeArrowheads="1"/>
          </p:cNvSpPr>
          <p:nvPr/>
        </p:nvSpPr>
        <p:spPr bwMode="auto">
          <a:xfrm>
            <a:off x="395288" y="692150"/>
            <a:ext cx="7065962" cy="519113"/>
          </a:xfrm>
          <a:prstGeom prst="rect">
            <a:avLst/>
          </a:prstGeom>
          <a:noFill/>
          <a:ln w="9525">
            <a:noFill/>
            <a:miter lim="800000"/>
            <a:headEnd/>
            <a:tailEnd/>
          </a:ln>
          <a:effectLst/>
        </p:spPr>
        <p:txBody>
          <a:bodyPr wrap="none">
            <a:spAutoFit/>
          </a:bodyPr>
          <a:lstStyle/>
          <a:p>
            <a:pPr eaLnBrk="1" hangingPunct="1"/>
            <a:r>
              <a:rPr lang="cs-CZ" altLang="cs-CZ" sz="2800"/>
              <a:t>Graffiti, špína… i toto může být „řešení“!</a:t>
            </a:r>
          </a:p>
        </p:txBody>
      </p:sp>
      <p:pic>
        <p:nvPicPr>
          <p:cNvPr id="23556" name="Picture 4" descr="graffiti-pdf"/>
          <p:cNvPicPr>
            <a:picLocks noChangeAspect="1" noChangeArrowheads="1"/>
          </p:cNvPicPr>
          <p:nvPr/>
        </p:nvPicPr>
        <p:blipFill>
          <a:blip r:embed="rId4" cstate="print"/>
          <a:srcRect/>
          <a:stretch>
            <a:fillRect/>
          </a:stretch>
        </p:blipFill>
        <p:spPr bwMode="auto">
          <a:xfrm>
            <a:off x="5508625" y="1989138"/>
            <a:ext cx="3295650"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4294967295"/>
          </p:nvPr>
        </p:nvSpPr>
        <p:spPr>
          <a:xfrm>
            <a:off x="590550" y="260350"/>
            <a:ext cx="8229600" cy="4525963"/>
          </a:xfrm>
        </p:spPr>
        <p:txBody>
          <a:bodyPr/>
          <a:lstStyle/>
          <a:p>
            <a:pPr eaLnBrk="1" hangingPunct="1">
              <a:buFontTx/>
              <a:buNone/>
            </a:pPr>
            <a:r>
              <a:rPr lang="cs-CZ" altLang="cs-CZ" b="1" dirty="0" smtClean="0">
                <a:latin typeface="Calibri Light" pitchFamily="34" charset="0"/>
              </a:rPr>
              <a:t>(Ne)bezpe</a:t>
            </a:r>
            <a:r>
              <a:rPr lang="cs-CZ" altLang="cs-CZ" sz="2800" b="1" dirty="0" smtClean="0">
                <a:latin typeface="Calibri Light" pitchFamily="34" charset="0"/>
              </a:rPr>
              <a:t>č</a:t>
            </a:r>
            <a:r>
              <a:rPr lang="cs-CZ" altLang="cs-CZ" b="1" dirty="0" smtClean="0">
                <a:latin typeface="Calibri Light" pitchFamily="34" charset="0"/>
              </a:rPr>
              <a:t>né zastávky </a:t>
            </a:r>
          </a:p>
          <a:p>
            <a:pPr eaLnBrk="1" hangingPunct="1">
              <a:buFontTx/>
              <a:buNone/>
            </a:pPr>
            <a:r>
              <a:rPr lang="cs-CZ" altLang="cs-CZ" sz="2000" dirty="0" smtClean="0">
                <a:latin typeface="Calibri Light" pitchFamily="34" charset="0"/>
              </a:rPr>
              <a:t>13 225 ohodnocených zastávek, </a:t>
            </a:r>
          </a:p>
          <a:p>
            <a:pPr eaLnBrk="1" hangingPunct="1">
              <a:buFontTx/>
              <a:buNone/>
            </a:pPr>
            <a:r>
              <a:rPr lang="cs-CZ" altLang="cs-CZ" sz="2000" dirty="0" smtClean="0">
                <a:latin typeface="Calibri Light" pitchFamily="34" charset="0"/>
              </a:rPr>
              <a:t>      200 zabezpečených</a:t>
            </a:r>
          </a:p>
          <a:p>
            <a:pPr eaLnBrk="1" hangingPunct="1">
              <a:buFontTx/>
              <a:buNone/>
            </a:pPr>
            <a:endParaRPr lang="cs-CZ" altLang="cs-CZ" sz="2000" b="1" dirty="0" smtClean="0">
              <a:latin typeface="Calibri Light" pitchFamily="34" charset="0"/>
            </a:endParaRPr>
          </a:p>
          <a:p>
            <a:pPr eaLnBrk="1" hangingPunct="1">
              <a:buFontTx/>
              <a:buNone/>
            </a:pPr>
            <a:r>
              <a:rPr lang="cs-CZ" altLang="cs-CZ" sz="2000" b="1" dirty="0" smtClean="0">
                <a:latin typeface="Calibri Light" pitchFamily="34" charset="0"/>
              </a:rPr>
              <a:t>www.zastavky.birdlife.cz</a:t>
            </a:r>
          </a:p>
        </p:txBody>
      </p:sp>
      <p:pic>
        <p:nvPicPr>
          <p:cNvPr id="24579" name="Picture 4" descr="PPT_skla_Dejvice"/>
          <p:cNvPicPr>
            <a:picLocks noChangeAspect="1" noChangeArrowheads="1"/>
          </p:cNvPicPr>
          <p:nvPr/>
        </p:nvPicPr>
        <p:blipFill>
          <a:blip r:embed="rId3" cstate="print"/>
          <a:srcRect/>
          <a:stretch>
            <a:fillRect/>
          </a:stretch>
        </p:blipFill>
        <p:spPr bwMode="auto">
          <a:xfrm>
            <a:off x="664418" y="2636912"/>
            <a:ext cx="7219950" cy="4060825"/>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l="44687" t="56676" r="15981" b="11734"/>
          <a:stretch>
            <a:fillRect/>
          </a:stretch>
        </p:blipFill>
        <p:spPr bwMode="auto">
          <a:xfrm>
            <a:off x="6660232" y="0"/>
            <a:ext cx="2339752" cy="2641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zastavky.birdlife.cz/images/15210871/1478268501_321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i%C5%99%C3%AD-Bartl_skla_MHD-Rous%C3%ADnov_2_13"/>
          <p:cNvPicPr>
            <a:picLocks noChangeAspect="1" noChangeArrowheads="1"/>
          </p:cNvPicPr>
          <p:nvPr/>
        </p:nvPicPr>
        <p:blipFill>
          <a:blip r:embed="rId3" cstate="print"/>
          <a:srcRect/>
          <a:stretch>
            <a:fillRect/>
          </a:stretch>
        </p:blipFill>
        <p:spPr bwMode="auto">
          <a:xfrm>
            <a:off x="4643438" y="3500438"/>
            <a:ext cx="4105275" cy="3108325"/>
          </a:xfrm>
          <a:prstGeom prst="rect">
            <a:avLst/>
          </a:prstGeom>
          <a:noFill/>
          <a:ln w="9525">
            <a:noFill/>
            <a:miter lim="800000"/>
            <a:headEnd/>
            <a:tailEnd/>
          </a:ln>
        </p:spPr>
      </p:pic>
      <p:pic>
        <p:nvPicPr>
          <p:cNvPr id="26627" name="Picture 3" descr="P1000354"/>
          <p:cNvPicPr>
            <a:picLocks noChangeAspect="1" noChangeArrowheads="1"/>
          </p:cNvPicPr>
          <p:nvPr/>
        </p:nvPicPr>
        <p:blipFill>
          <a:blip r:embed="rId4" cstate="print"/>
          <a:srcRect/>
          <a:stretch>
            <a:fillRect/>
          </a:stretch>
        </p:blipFill>
        <p:spPr bwMode="auto">
          <a:xfrm>
            <a:off x="323850" y="333375"/>
            <a:ext cx="4083050" cy="5443538"/>
          </a:xfrm>
          <a:prstGeom prst="rect">
            <a:avLst/>
          </a:prstGeom>
          <a:noFill/>
          <a:ln w="9525">
            <a:noFill/>
            <a:miter lim="800000"/>
            <a:headEnd/>
            <a:tailEnd/>
          </a:ln>
        </p:spPr>
      </p:pic>
      <p:pic>
        <p:nvPicPr>
          <p:cNvPr id="26628" name="Picture 4" descr="zastavka_postolka"/>
          <p:cNvPicPr>
            <a:picLocks noChangeAspect="1" noChangeArrowheads="1"/>
          </p:cNvPicPr>
          <p:nvPr/>
        </p:nvPicPr>
        <p:blipFill>
          <a:blip r:embed="rId5" cstate="print"/>
          <a:srcRect/>
          <a:stretch>
            <a:fillRect/>
          </a:stretch>
        </p:blipFill>
        <p:spPr bwMode="auto">
          <a:xfrm>
            <a:off x="4643438" y="333375"/>
            <a:ext cx="4094162" cy="304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nezeves-akce"/>
          <p:cNvPicPr>
            <a:picLocks noChangeAspect="1" noChangeArrowheads="1"/>
          </p:cNvPicPr>
          <p:nvPr/>
        </p:nvPicPr>
        <p:blipFill>
          <a:blip r:embed="rId3" cstate="print"/>
          <a:srcRect/>
          <a:stretch>
            <a:fillRect/>
          </a:stretch>
        </p:blipFill>
        <p:spPr bwMode="auto">
          <a:xfrm>
            <a:off x="3851275" y="3573463"/>
            <a:ext cx="4968875" cy="2981325"/>
          </a:xfrm>
          <a:prstGeom prst="rect">
            <a:avLst/>
          </a:prstGeom>
          <a:noFill/>
          <a:ln w="9525">
            <a:noFill/>
            <a:miter lim="800000"/>
            <a:headEnd/>
            <a:tailEnd/>
          </a:ln>
        </p:spPr>
      </p:pic>
      <p:pic>
        <p:nvPicPr>
          <p:cNvPr id="27651" name="Picture 3" descr="zastavka_vrchlabi"/>
          <p:cNvPicPr>
            <a:picLocks noChangeAspect="1" noChangeArrowheads="1"/>
          </p:cNvPicPr>
          <p:nvPr/>
        </p:nvPicPr>
        <p:blipFill>
          <a:blip r:embed="rId4" cstate="print"/>
          <a:srcRect/>
          <a:stretch>
            <a:fillRect/>
          </a:stretch>
        </p:blipFill>
        <p:spPr bwMode="auto">
          <a:xfrm>
            <a:off x="250825" y="260350"/>
            <a:ext cx="4049713" cy="5399088"/>
          </a:xfrm>
          <a:prstGeom prst="rect">
            <a:avLst/>
          </a:prstGeom>
          <a:noFill/>
          <a:ln w="9525">
            <a:noFill/>
            <a:miter lim="800000"/>
            <a:headEnd/>
            <a:tailEnd/>
          </a:ln>
        </p:spPr>
      </p:pic>
      <p:sp>
        <p:nvSpPr>
          <p:cNvPr id="27652" name="Text Box 4"/>
          <p:cNvSpPr txBox="1">
            <a:spLocks noChangeArrowheads="1"/>
          </p:cNvSpPr>
          <p:nvPr/>
        </p:nvSpPr>
        <p:spPr bwMode="auto">
          <a:xfrm>
            <a:off x="4770438" y="1558925"/>
            <a:ext cx="3978275" cy="1006475"/>
          </a:xfrm>
          <a:prstGeom prst="rect">
            <a:avLst/>
          </a:prstGeom>
          <a:noFill/>
          <a:ln w="9525">
            <a:noFill/>
            <a:miter lim="800000"/>
            <a:headEnd/>
            <a:tailEnd/>
          </a:ln>
          <a:effectLst/>
        </p:spPr>
        <p:txBody>
          <a:bodyPr wrap="none">
            <a:spAutoFit/>
          </a:bodyPr>
          <a:lstStyle/>
          <a:p>
            <a:pPr eaLnBrk="1" hangingPunct="1"/>
            <a:r>
              <a:rPr lang="cs-CZ" altLang="cs-CZ" sz="2000" dirty="0"/>
              <a:t>K zabezpečení je možné použít </a:t>
            </a:r>
          </a:p>
          <a:p>
            <a:pPr eaLnBrk="1" hangingPunct="1"/>
            <a:r>
              <a:rPr lang="cs-CZ" altLang="cs-CZ" sz="2000" dirty="0"/>
              <a:t>libovolných motivů, </a:t>
            </a:r>
          </a:p>
          <a:p>
            <a:pPr eaLnBrk="1" hangingPunct="1"/>
            <a:r>
              <a:rPr lang="cs-CZ" altLang="cs-CZ" sz="2000" dirty="0"/>
              <a:t>různých barev</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P1000351"/>
          <p:cNvPicPr>
            <a:picLocks noChangeAspect="1" noChangeArrowheads="1"/>
          </p:cNvPicPr>
          <p:nvPr/>
        </p:nvPicPr>
        <p:blipFill>
          <a:blip r:embed="rId3" cstate="print"/>
          <a:srcRect/>
          <a:stretch>
            <a:fillRect/>
          </a:stretch>
        </p:blipFill>
        <p:spPr bwMode="auto">
          <a:xfrm>
            <a:off x="4067175" y="3078163"/>
            <a:ext cx="5076825" cy="3806825"/>
          </a:xfrm>
          <a:prstGeom prst="rect">
            <a:avLst/>
          </a:prstGeom>
          <a:noFill/>
          <a:ln w="9525">
            <a:noFill/>
            <a:miter lim="800000"/>
            <a:headEnd/>
            <a:tailEnd/>
          </a:ln>
        </p:spPr>
      </p:pic>
      <p:pic>
        <p:nvPicPr>
          <p:cNvPr id="5123" name="Picture 5"/>
          <p:cNvPicPr>
            <a:picLocks noChangeAspect="1" noChangeArrowheads="1"/>
          </p:cNvPicPr>
          <p:nvPr/>
        </p:nvPicPr>
        <p:blipFill>
          <a:blip r:embed="rId4" cstate="print"/>
          <a:srcRect/>
          <a:stretch>
            <a:fillRect/>
          </a:stretch>
        </p:blipFill>
        <p:spPr bwMode="auto">
          <a:xfrm>
            <a:off x="4284663" y="44450"/>
            <a:ext cx="4859337" cy="3081338"/>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0" y="0"/>
            <a:ext cx="433546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50825" y="-26988"/>
            <a:ext cx="8229600" cy="1143001"/>
          </a:xfrm>
        </p:spPr>
        <p:txBody>
          <a:bodyPr/>
          <a:lstStyle/>
          <a:p>
            <a:pPr eaLnBrk="1" hangingPunct="1"/>
            <a:r>
              <a:rPr lang="cs-CZ" altLang="cs-CZ" sz="2000" b="1" dirty="0" smtClean="0"/>
              <a:t>Zastávky </a:t>
            </a:r>
            <a:r>
              <a:rPr lang="cs-CZ" altLang="cs-CZ" sz="2000" b="1" dirty="0" smtClean="0">
                <a:latin typeface="+mn-lt"/>
              </a:rPr>
              <a:t>Poděbrady</a:t>
            </a:r>
          </a:p>
        </p:txBody>
      </p:sp>
      <p:pic>
        <p:nvPicPr>
          <p:cNvPr id="8" name="Obrázek 7" descr="IMG_5019.JPG"/>
          <p:cNvPicPr>
            <a:picLocks noChangeAspect="1"/>
          </p:cNvPicPr>
          <p:nvPr/>
        </p:nvPicPr>
        <p:blipFill>
          <a:blip r:embed="rId3" cstate="print"/>
          <a:stretch>
            <a:fillRect/>
          </a:stretch>
        </p:blipFill>
        <p:spPr>
          <a:xfrm>
            <a:off x="72009" y="3140968"/>
            <a:ext cx="4860031" cy="3645024"/>
          </a:xfrm>
          <a:prstGeom prst="rect">
            <a:avLst/>
          </a:prstGeom>
        </p:spPr>
      </p:pic>
      <p:pic>
        <p:nvPicPr>
          <p:cNvPr id="9" name="Obrázek 8" descr="IMG_5016.JPG"/>
          <p:cNvPicPr>
            <a:picLocks noChangeAspect="1"/>
          </p:cNvPicPr>
          <p:nvPr/>
        </p:nvPicPr>
        <p:blipFill>
          <a:blip r:embed="rId4" cstate="print"/>
          <a:stretch>
            <a:fillRect/>
          </a:stretch>
        </p:blipFill>
        <p:spPr>
          <a:xfrm>
            <a:off x="4259964" y="908720"/>
            <a:ext cx="4704523" cy="3528392"/>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idx="4294967295"/>
          </p:nvPr>
        </p:nvSpPr>
        <p:spPr>
          <a:xfrm>
            <a:off x="323850" y="765175"/>
            <a:ext cx="8229600" cy="1143000"/>
          </a:xfrm>
        </p:spPr>
        <p:txBody>
          <a:bodyPr/>
          <a:lstStyle/>
          <a:p>
            <a:pPr algn="l"/>
            <a:r>
              <a:rPr lang="cs-CZ" altLang="cs-CZ" sz="3600" smtClean="0">
                <a:latin typeface="Calibri" pitchFamily="34" charset="0"/>
                <a:cs typeface="Calibri" pitchFamily="34" charset="0"/>
              </a:rPr>
              <a:t>Nové prvky pražského mobiliáře</a:t>
            </a:r>
            <a:r>
              <a:rPr lang="cs-CZ" altLang="cs-CZ" smtClean="0">
                <a:latin typeface="Calibri" pitchFamily="34" charset="0"/>
                <a:cs typeface="Calibri" pitchFamily="34" charset="0"/>
              </a:rPr>
              <a:t/>
            </a:r>
            <a:br>
              <a:rPr lang="cs-CZ" altLang="cs-CZ" smtClean="0">
                <a:latin typeface="Calibri" pitchFamily="34" charset="0"/>
                <a:cs typeface="Calibri" pitchFamily="34" charset="0"/>
              </a:rPr>
            </a:br>
            <a:r>
              <a:rPr lang="cs-CZ" altLang="cs-CZ" sz="2800" smtClean="0">
                <a:latin typeface="Calibri" pitchFamily="34" charset="0"/>
                <a:cs typeface="Calibri" pitchFamily="34" charset="0"/>
              </a:rPr>
              <a:t>design zastávkového přístřešku a zábradlí</a:t>
            </a:r>
          </a:p>
        </p:txBody>
      </p:sp>
      <p:sp>
        <p:nvSpPr>
          <p:cNvPr id="28675" name="TextovéPole 2"/>
          <p:cNvSpPr txBox="1">
            <a:spLocks noChangeArrowheads="1"/>
          </p:cNvSpPr>
          <p:nvPr/>
        </p:nvSpPr>
        <p:spPr bwMode="auto">
          <a:xfrm>
            <a:off x="323850" y="2565400"/>
            <a:ext cx="5616575" cy="1311275"/>
          </a:xfrm>
          <a:prstGeom prst="rect">
            <a:avLst/>
          </a:prstGeom>
          <a:noFill/>
          <a:ln w="9525">
            <a:noFill/>
            <a:miter lim="800000"/>
            <a:headEnd/>
            <a:tailEnd/>
          </a:ln>
        </p:spPr>
        <p:txBody>
          <a:bodyPr>
            <a:spAutoFit/>
          </a:bodyPr>
          <a:lstStyle/>
          <a:p>
            <a:pPr marL="285750" indent="-285750">
              <a:buFontTx/>
              <a:buChar char="•"/>
            </a:pPr>
            <a:r>
              <a:rPr lang="cs-CZ" altLang="cs-CZ" sz="2000" b="0">
                <a:latin typeface="Calibri" pitchFamily="34" charset="0"/>
                <a:cs typeface="Calibri" pitchFamily="34" charset="0"/>
              </a:rPr>
              <a:t>IPR hlavního m</a:t>
            </a:r>
            <a:r>
              <a:rPr lang="cs-CZ" altLang="cs-CZ" b="0">
                <a:latin typeface="Calibri" pitchFamily="34" charset="0"/>
                <a:cs typeface="Calibri" pitchFamily="34" charset="0"/>
              </a:rPr>
              <a:t>ě</a:t>
            </a:r>
            <a:r>
              <a:rPr lang="cs-CZ" altLang="cs-CZ" sz="2000" b="0">
                <a:latin typeface="Calibri" pitchFamily="34" charset="0"/>
                <a:cs typeface="Calibri" pitchFamily="34" charset="0"/>
              </a:rPr>
              <a:t>sta Prahy, </a:t>
            </a:r>
          </a:p>
          <a:p>
            <a:pPr marL="285750" indent="-285750"/>
            <a:r>
              <a:rPr lang="cs-CZ" altLang="cs-CZ" sz="2000" b="0">
                <a:latin typeface="Calibri" pitchFamily="34" charset="0"/>
                <a:cs typeface="Calibri" pitchFamily="34" charset="0"/>
              </a:rPr>
              <a:t>     jednací </a:t>
            </a:r>
            <a:r>
              <a:rPr lang="cs-CZ" altLang="cs-CZ" b="0">
                <a:latin typeface="Calibri" pitchFamily="34" charset="0"/>
                <a:cs typeface="Calibri" pitchFamily="34" charset="0"/>
              </a:rPr>
              <a:t>ř</a:t>
            </a:r>
            <a:r>
              <a:rPr lang="cs-CZ" altLang="cs-CZ" sz="2000" b="0">
                <a:latin typeface="Calibri" pitchFamily="34" charset="0"/>
                <a:cs typeface="Calibri" pitchFamily="34" charset="0"/>
              </a:rPr>
              <a:t>ízení s uve</a:t>
            </a:r>
            <a:r>
              <a:rPr lang="cs-CZ" altLang="cs-CZ" b="0">
                <a:latin typeface="Calibri" pitchFamily="34" charset="0"/>
                <a:cs typeface="Calibri" pitchFamily="34" charset="0"/>
              </a:rPr>
              <a:t>ř</a:t>
            </a:r>
            <a:r>
              <a:rPr lang="cs-CZ" altLang="cs-CZ" sz="2000" b="0">
                <a:latin typeface="Calibri" pitchFamily="34" charset="0"/>
                <a:cs typeface="Calibri" pitchFamily="34" charset="0"/>
              </a:rPr>
              <a:t>ejn</a:t>
            </a:r>
            <a:r>
              <a:rPr lang="cs-CZ" altLang="cs-CZ" b="0">
                <a:latin typeface="Calibri" pitchFamily="34" charset="0"/>
                <a:cs typeface="Calibri" pitchFamily="34" charset="0"/>
              </a:rPr>
              <a:t>ě</a:t>
            </a:r>
            <a:r>
              <a:rPr lang="cs-CZ" altLang="cs-CZ" sz="2000" b="0">
                <a:latin typeface="Calibri" pitchFamily="34" charset="0"/>
                <a:cs typeface="Calibri" pitchFamily="34" charset="0"/>
              </a:rPr>
              <a:t>ním</a:t>
            </a:r>
          </a:p>
          <a:p>
            <a:pPr marL="285750" indent="-285750"/>
            <a:endParaRPr lang="cs-CZ" altLang="cs-CZ" sz="2000" b="0">
              <a:latin typeface="Calibri" pitchFamily="34" charset="0"/>
              <a:cs typeface="Calibri" pitchFamily="34" charset="0"/>
            </a:endParaRPr>
          </a:p>
          <a:p>
            <a:pPr marL="285750" indent="-285750">
              <a:buFontTx/>
              <a:buChar char="•"/>
            </a:pPr>
            <a:r>
              <a:rPr lang="cs-CZ" altLang="cs-CZ" sz="2000" b="0">
                <a:latin typeface="Calibri" pitchFamily="34" charset="0"/>
                <a:cs typeface="Calibri" pitchFamily="34" charset="0"/>
              </a:rPr>
              <a:t>p</a:t>
            </a:r>
            <a:r>
              <a:rPr lang="cs-CZ" altLang="cs-CZ" b="0">
                <a:latin typeface="Calibri" pitchFamily="34" charset="0"/>
                <a:cs typeface="Calibri" pitchFamily="34" charset="0"/>
              </a:rPr>
              <a:t>ř</a:t>
            </a:r>
            <a:r>
              <a:rPr lang="cs-CZ" altLang="cs-CZ" sz="2000" b="0">
                <a:latin typeface="Calibri" pitchFamily="34" charset="0"/>
                <a:cs typeface="Calibri" pitchFamily="34" charset="0"/>
              </a:rPr>
              <a:t>izvaní odborníci, za </a:t>
            </a:r>
            <a:r>
              <a:rPr lang="cs-CZ" altLang="cs-CZ" b="0">
                <a:latin typeface="Calibri" pitchFamily="34" charset="0"/>
                <a:cs typeface="Calibri" pitchFamily="34" charset="0"/>
              </a:rPr>
              <a:t>Č</a:t>
            </a:r>
            <a:r>
              <a:rPr lang="cs-CZ" altLang="cs-CZ" sz="2000" b="0">
                <a:latin typeface="Calibri" pitchFamily="34" charset="0"/>
                <a:cs typeface="Calibri" pitchFamily="34" charset="0"/>
              </a:rPr>
              <a:t>SO Lukáš Viktora</a:t>
            </a:r>
          </a:p>
        </p:txBody>
      </p:sp>
      <p:graphicFrame>
        <p:nvGraphicFramePr>
          <p:cNvPr id="28676" name="Objekt 3"/>
          <p:cNvGraphicFramePr>
            <a:graphicFrameLocks noChangeAspect="1"/>
          </p:cNvGraphicFramePr>
          <p:nvPr/>
        </p:nvGraphicFramePr>
        <p:xfrm>
          <a:off x="5364163" y="2205038"/>
          <a:ext cx="3052762" cy="4319587"/>
        </p:xfrm>
        <a:graphic>
          <a:graphicData uri="http://schemas.openxmlformats.org/presentationml/2006/ole">
            <mc:AlternateContent xmlns:mc="http://schemas.openxmlformats.org/markup-compatibility/2006">
              <mc:Choice xmlns:v="urn:schemas-microsoft-com:vml" Requires="v">
                <p:oleObj spid="_x0000_s28683" name="Acrobat Document" r:id="rId4" imgW="7557840" imgH="10695960" progId="AcroExch.Document.11">
                  <p:embed/>
                </p:oleObj>
              </mc:Choice>
              <mc:Fallback>
                <p:oleObj name="Acrobat Document" r:id="rId4" imgW="7557840" imgH="10695960" progId="AcroExch.Document.11">
                  <p:embed/>
                  <p:pic>
                    <p:nvPicPr>
                      <p:cNvPr id="0" name="Objek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2205038"/>
                        <a:ext cx="3052762" cy="4319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idx="4294967295"/>
          </p:nvPr>
        </p:nvSpPr>
        <p:spPr>
          <a:xfrm>
            <a:off x="630238" y="692150"/>
            <a:ext cx="2949575" cy="727075"/>
          </a:xfrm>
        </p:spPr>
        <p:txBody>
          <a:bodyPr anchor="b"/>
          <a:lstStyle/>
          <a:p>
            <a:pPr algn="l"/>
            <a:r>
              <a:rPr lang="cs-CZ" altLang="cs-CZ" sz="3200" smtClean="0">
                <a:latin typeface="Calibri Light" pitchFamily="34" charset="0"/>
              </a:rPr>
              <a:t>Jedním z kritérií</a:t>
            </a:r>
          </a:p>
        </p:txBody>
      </p:sp>
      <p:sp>
        <p:nvSpPr>
          <p:cNvPr id="29699" name="Zástupný symbol pro text 3"/>
          <p:cNvSpPr>
            <a:spLocks noGrp="1"/>
          </p:cNvSpPr>
          <p:nvPr>
            <p:ph type="body" sz="half" idx="4294967295"/>
          </p:nvPr>
        </p:nvSpPr>
        <p:spPr>
          <a:xfrm>
            <a:off x="611188" y="1484313"/>
            <a:ext cx="2949575" cy="3811587"/>
          </a:xfrm>
        </p:spPr>
        <p:txBody>
          <a:bodyPr/>
          <a:lstStyle/>
          <a:p>
            <a:pPr marL="0" indent="0">
              <a:buFontTx/>
              <a:buNone/>
            </a:pPr>
            <a:r>
              <a:rPr lang="cs-CZ" altLang="cs-CZ" b="1" smtClean="0">
                <a:latin typeface="Calibri Light" pitchFamily="34" charset="0"/>
              </a:rPr>
              <a:t>prevence kolizí pták</a:t>
            </a:r>
            <a:r>
              <a:rPr lang="cs-CZ" altLang="cs-CZ" sz="2800" b="1" smtClean="0">
                <a:latin typeface="Calibri Light" pitchFamily="34" charset="0"/>
              </a:rPr>
              <a:t>ů</a:t>
            </a:r>
          </a:p>
        </p:txBody>
      </p:sp>
      <p:graphicFrame>
        <p:nvGraphicFramePr>
          <p:cNvPr id="29700" name="Objekt 4"/>
          <p:cNvGraphicFramePr>
            <a:graphicFrameLocks noChangeAspect="1"/>
          </p:cNvGraphicFramePr>
          <p:nvPr/>
        </p:nvGraphicFramePr>
        <p:xfrm>
          <a:off x="4221163" y="404813"/>
          <a:ext cx="4672012" cy="6611937"/>
        </p:xfrm>
        <a:graphic>
          <a:graphicData uri="http://schemas.openxmlformats.org/presentationml/2006/ole">
            <mc:AlternateContent xmlns:mc="http://schemas.openxmlformats.org/markup-compatibility/2006">
              <mc:Choice xmlns:v="urn:schemas-microsoft-com:vml" Requires="v">
                <p:oleObj spid="_x0000_s29707" name="Acrobat Document" r:id="rId4" imgW="7557840" imgH="10695960" progId="AcroExch.Document.11">
                  <p:embed/>
                </p:oleObj>
              </mc:Choice>
              <mc:Fallback>
                <p:oleObj name="Acrobat Document" r:id="rId4" imgW="7557840" imgH="10695960" progId="AcroExch.Document.11">
                  <p:embed/>
                  <p:pic>
                    <p:nvPicPr>
                      <p:cNvPr id="0" name="Objek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1163" y="404813"/>
                        <a:ext cx="4672012" cy="6611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9701" name="Obrázek 1"/>
          <p:cNvPicPr>
            <a:picLocks noChangeAspect="1"/>
          </p:cNvPicPr>
          <p:nvPr/>
        </p:nvPicPr>
        <p:blipFill>
          <a:blip r:embed="rId6" cstate="print"/>
          <a:srcRect/>
          <a:stretch>
            <a:fillRect/>
          </a:stretch>
        </p:blipFill>
        <p:spPr bwMode="auto">
          <a:xfrm>
            <a:off x="468313" y="3570288"/>
            <a:ext cx="4535487" cy="3030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Obrázek 3"/>
          <p:cNvPicPr>
            <a:picLocks noChangeAspect="1"/>
          </p:cNvPicPr>
          <p:nvPr/>
        </p:nvPicPr>
        <p:blipFill>
          <a:blip r:embed="rId3" cstate="print"/>
          <a:srcRect/>
          <a:stretch>
            <a:fillRect/>
          </a:stretch>
        </p:blipFill>
        <p:spPr bwMode="auto">
          <a:xfrm>
            <a:off x="2365375" y="2338388"/>
            <a:ext cx="6296025" cy="4195762"/>
          </a:xfrm>
          <a:prstGeom prst="rect">
            <a:avLst/>
          </a:prstGeom>
          <a:noFill/>
          <a:ln w="9525">
            <a:noFill/>
            <a:miter lim="800000"/>
            <a:headEnd/>
            <a:tailEnd/>
          </a:ln>
        </p:spPr>
      </p:pic>
      <p:sp>
        <p:nvSpPr>
          <p:cNvPr id="30723" name="Nadpis 1"/>
          <p:cNvSpPr>
            <a:spLocks noGrp="1"/>
          </p:cNvSpPr>
          <p:nvPr>
            <p:ph type="title" idx="4294967295"/>
          </p:nvPr>
        </p:nvSpPr>
        <p:spPr>
          <a:xfrm>
            <a:off x="492125" y="260350"/>
            <a:ext cx="8229600" cy="1143000"/>
          </a:xfrm>
        </p:spPr>
        <p:txBody>
          <a:bodyPr/>
          <a:lstStyle/>
          <a:p>
            <a:pPr algn="l"/>
            <a:r>
              <a:rPr lang="cs-CZ" altLang="cs-CZ" sz="2800" smtClean="0">
                <a:latin typeface="Verdana" pitchFamily="34" charset="0"/>
              </a:rPr>
              <a:t>Artěl, spol. s r. o.</a:t>
            </a:r>
          </a:p>
        </p:txBody>
      </p:sp>
      <p:sp>
        <p:nvSpPr>
          <p:cNvPr id="30724" name="Zástupný symbol pro obsah 2"/>
          <p:cNvSpPr>
            <a:spLocks noGrp="1"/>
          </p:cNvSpPr>
          <p:nvPr>
            <p:ph idx="4294967295"/>
          </p:nvPr>
        </p:nvSpPr>
        <p:spPr>
          <a:xfrm>
            <a:off x="468313" y="1412875"/>
            <a:ext cx="8229600" cy="4525963"/>
          </a:xfrm>
        </p:spPr>
        <p:txBody>
          <a:bodyPr/>
          <a:lstStyle/>
          <a:p>
            <a:pPr marL="0" indent="0">
              <a:buFontTx/>
              <a:buNone/>
            </a:pPr>
            <a:r>
              <a:rPr lang="cs-CZ" altLang="cs-CZ" sz="2000" smtClean="0">
                <a:latin typeface="Verdana" pitchFamily="34" charset="0"/>
              </a:rPr>
              <a:t>autoři:</a:t>
            </a:r>
          </a:p>
          <a:p>
            <a:pPr marL="0" indent="0">
              <a:buFontTx/>
              <a:buNone/>
            </a:pPr>
            <a:r>
              <a:rPr lang="cs-CZ" altLang="cs-CZ" sz="2000" smtClean="0">
                <a:latin typeface="Verdana" pitchFamily="34" charset="0"/>
              </a:rPr>
              <a:t>prof. MgA. Michal Froněk prof. M.A. Jan Němeček, MgA. Aleš Kachlík, Ing. arch. Martin Klanica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Obrázek 1"/>
          <p:cNvPicPr>
            <a:picLocks noChangeAspect="1"/>
          </p:cNvPicPr>
          <p:nvPr/>
        </p:nvPicPr>
        <p:blipFill>
          <a:blip r:embed="rId3" cstate="print"/>
          <a:srcRect/>
          <a:stretch>
            <a:fillRect/>
          </a:stretch>
        </p:blipFill>
        <p:spPr bwMode="auto">
          <a:xfrm>
            <a:off x="900113" y="1677988"/>
            <a:ext cx="7115175" cy="4740275"/>
          </a:xfrm>
          <a:prstGeom prst="rect">
            <a:avLst/>
          </a:prstGeom>
          <a:noFill/>
          <a:ln w="9525">
            <a:noFill/>
            <a:miter lim="800000"/>
            <a:headEnd/>
            <a:tailEnd/>
          </a:ln>
        </p:spPr>
      </p:pic>
      <p:sp>
        <p:nvSpPr>
          <p:cNvPr id="31747" name="TextovéPole 2"/>
          <p:cNvSpPr txBox="1">
            <a:spLocks noChangeArrowheads="1"/>
          </p:cNvSpPr>
          <p:nvPr/>
        </p:nvSpPr>
        <p:spPr bwMode="auto">
          <a:xfrm>
            <a:off x="827088" y="404813"/>
            <a:ext cx="6473825" cy="1190625"/>
          </a:xfrm>
          <a:prstGeom prst="rect">
            <a:avLst/>
          </a:prstGeom>
          <a:noFill/>
          <a:ln w="9525">
            <a:noFill/>
            <a:miter lim="800000"/>
            <a:headEnd/>
            <a:tailEnd/>
          </a:ln>
        </p:spPr>
        <p:txBody>
          <a:bodyPr wrap="none">
            <a:spAutoFit/>
          </a:bodyPr>
          <a:lstStyle/>
          <a:p>
            <a:r>
              <a:rPr lang="cs-CZ" altLang="cs-CZ" sz="3600" b="0">
                <a:latin typeface="Calibri Light" pitchFamily="34" charset="0"/>
              </a:rPr>
              <a:t>Funk</a:t>
            </a:r>
            <a:r>
              <a:rPr lang="cs-CZ" altLang="cs-CZ" sz="3200" b="0">
                <a:latin typeface="Calibri Light" pitchFamily="34" charset="0"/>
              </a:rPr>
              <a:t>č</a:t>
            </a:r>
            <a:r>
              <a:rPr lang="cs-CZ" altLang="cs-CZ" sz="3600" b="0">
                <a:latin typeface="Calibri Light" pitchFamily="34" charset="0"/>
              </a:rPr>
              <a:t>ní prototyp – prosinec 2019,</a:t>
            </a:r>
          </a:p>
          <a:p>
            <a:r>
              <a:rPr lang="cs-CZ" altLang="cs-CZ" sz="3600" b="0">
                <a:latin typeface="Calibri Light" pitchFamily="34" charset="0"/>
              </a:rPr>
              <a:t>Palackého nám</a:t>
            </a:r>
            <a:r>
              <a:rPr lang="cs-CZ" altLang="cs-CZ" sz="3200" b="0">
                <a:latin typeface="Calibri Light" pitchFamily="34" charset="0"/>
              </a:rPr>
              <a:t>ě</a:t>
            </a:r>
            <a:r>
              <a:rPr lang="cs-CZ" altLang="cs-CZ" sz="3600" b="0">
                <a:latin typeface="Calibri Light" pitchFamily="34" charset="0"/>
              </a:rPr>
              <a:t>stí</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Obrázek 1"/>
          <p:cNvPicPr>
            <a:picLocks noChangeAspect="1"/>
          </p:cNvPicPr>
          <p:nvPr/>
        </p:nvPicPr>
        <p:blipFill>
          <a:blip r:embed="rId3" cstate="print"/>
          <a:srcRect/>
          <a:stretch>
            <a:fillRect/>
          </a:stretch>
        </p:blipFill>
        <p:spPr bwMode="auto">
          <a:xfrm>
            <a:off x="755650" y="1268413"/>
            <a:ext cx="7620000" cy="5076825"/>
          </a:xfrm>
          <a:prstGeom prst="rect">
            <a:avLst/>
          </a:prstGeom>
          <a:noFill/>
          <a:ln w="9525">
            <a:noFill/>
            <a:miter lim="800000"/>
            <a:headEnd/>
            <a:tailEnd/>
          </a:ln>
        </p:spPr>
      </p:pic>
      <p:sp>
        <p:nvSpPr>
          <p:cNvPr id="32771" name="TextovéPole 2"/>
          <p:cNvSpPr txBox="1">
            <a:spLocks noChangeArrowheads="1"/>
          </p:cNvSpPr>
          <p:nvPr/>
        </p:nvSpPr>
        <p:spPr bwMode="auto">
          <a:xfrm>
            <a:off x="755650" y="404813"/>
            <a:ext cx="4708525" cy="646112"/>
          </a:xfrm>
          <a:prstGeom prst="rect">
            <a:avLst/>
          </a:prstGeom>
          <a:noFill/>
          <a:ln w="9525">
            <a:noFill/>
            <a:miter lim="800000"/>
            <a:headEnd/>
            <a:tailEnd/>
          </a:ln>
        </p:spPr>
        <p:txBody>
          <a:bodyPr wrap="none">
            <a:spAutoFit/>
          </a:bodyPr>
          <a:lstStyle/>
          <a:p>
            <a:r>
              <a:rPr lang="cs-CZ" altLang="cs-CZ" sz="3600" b="0">
                <a:latin typeface="Calibri Light" pitchFamily="34" charset="0"/>
              </a:rPr>
              <a:t>Instalace – od roku 2021</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lstStyle/>
          <a:p>
            <a:pPr algn="l"/>
            <a:r>
              <a:rPr lang="cs-CZ" altLang="cs-CZ" sz="3600" dirty="0" smtClean="0">
                <a:latin typeface="Calibri" pitchFamily="34" charset="0"/>
                <a:cs typeface="Calibri" pitchFamily="34" charset="0"/>
              </a:rPr>
              <a:t>Řešení pro velké administrativní budovy</a:t>
            </a:r>
          </a:p>
        </p:txBody>
      </p:sp>
      <p:pic>
        <p:nvPicPr>
          <p:cNvPr id="34819" name="Obrázek 1"/>
          <p:cNvPicPr>
            <a:picLocks noChangeAspect="1"/>
          </p:cNvPicPr>
          <p:nvPr/>
        </p:nvPicPr>
        <p:blipFill>
          <a:blip r:embed="rId3" cstate="print"/>
          <a:srcRect/>
          <a:stretch>
            <a:fillRect/>
          </a:stretch>
        </p:blipFill>
        <p:spPr bwMode="auto">
          <a:xfrm>
            <a:off x="4956175" y="3716338"/>
            <a:ext cx="4187825" cy="3141662"/>
          </a:xfrm>
          <a:prstGeom prst="rect">
            <a:avLst/>
          </a:prstGeom>
          <a:noFill/>
          <a:ln w="9525">
            <a:noFill/>
            <a:miter lim="800000"/>
            <a:headEnd/>
            <a:tailEnd/>
          </a:ln>
        </p:spPr>
      </p:pic>
      <p:pic>
        <p:nvPicPr>
          <p:cNvPr id="34820" name="Obrázek 2"/>
          <p:cNvPicPr>
            <a:picLocks noChangeAspect="1"/>
          </p:cNvPicPr>
          <p:nvPr/>
        </p:nvPicPr>
        <p:blipFill>
          <a:blip r:embed="rId4" cstate="print"/>
          <a:srcRect/>
          <a:stretch>
            <a:fillRect/>
          </a:stretch>
        </p:blipFill>
        <p:spPr bwMode="auto">
          <a:xfrm>
            <a:off x="179388" y="1966913"/>
            <a:ext cx="4668837" cy="3500437"/>
          </a:xfrm>
          <a:prstGeom prst="rect">
            <a:avLst/>
          </a:prstGeom>
          <a:noFill/>
          <a:ln w="9525">
            <a:noFill/>
            <a:miter lim="800000"/>
            <a:headEnd/>
            <a:tailEnd/>
          </a:ln>
        </p:spPr>
      </p:pic>
      <p:sp>
        <p:nvSpPr>
          <p:cNvPr id="34821" name="TextovéPole 3"/>
          <p:cNvSpPr txBox="1">
            <a:spLocks noChangeArrowheads="1"/>
          </p:cNvSpPr>
          <p:nvPr/>
        </p:nvSpPr>
        <p:spPr bwMode="auto">
          <a:xfrm>
            <a:off x="5219700" y="2420938"/>
            <a:ext cx="2647950" cy="369887"/>
          </a:xfrm>
          <a:prstGeom prst="rect">
            <a:avLst/>
          </a:prstGeom>
          <a:noFill/>
          <a:ln w="9525">
            <a:noFill/>
            <a:miter lim="800000"/>
            <a:headEnd/>
            <a:tailEnd/>
          </a:ln>
        </p:spPr>
        <p:txBody>
          <a:bodyPr wrap="none">
            <a:spAutoFit/>
          </a:bodyPr>
          <a:lstStyle/>
          <a:p>
            <a:r>
              <a:rPr lang="cs-CZ" altLang="cs-CZ" dirty="0" err="1">
                <a:latin typeface="Calibri" pitchFamily="34" charset="0"/>
                <a:cs typeface="Calibri" pitchFamily="34" charset="0"/>
              </a:rPr>
              <a:t>Uniqua</a:t>
            </a:r>
            <a:r>
              <a:rPr lang="cs-CZ" altLang="cs-CZ" dirty="0">
                <a:latin typeface="Calibri" pitchFamily="34" charset="0"/>
                <a:cs typeface="Calibri" pitchFamily="34" charset="0"/>
              </a:rPr>
              <a:t> pojišťovna, Praha </a:t>
            </a:r>
          </a:p>
        </p:txBody>
      </p:sp>
      <p:sp>
        <p:nvSpPr>
          <p:cNvPr id="34822" name="TextovéPole 4"/>
          <p:cNvSpPr txBox="1">
            <a:spLocks noChangeArrowheads="1"/>
          </p:cNvSpPr>
          <p:nvPr/>
        </p:nvSpPr>
        <p:spPr bwMode="auto">
          <a:xfrm>
            <a:off x="900113" y="6165850"/>
            <a:ext cx="2849562" cy="368300"/>
          </a:xfrm>
          <a:prstGeom prst="rect">
            <a:avLst/>
          </a:prstGeom>
          <a:noFill/>
          <a:ln w="9525">
            <a:noFill/>
            <a:miter lim="800000"/>
            <a:headEnd/>
            <a:tailEnd/>
          </a:ln>
        </p:spPr>
        <p:txBody>
          <a:bodyPr wrap="none">
            <a:spAutoFit/>
          </a:bodyPr>
          <a:lstStyle/>
          <a:p>
            <a:r>
              <a:rPr lang="cs-CZ" altLang="cs-CZ">
                <a:latin typeface="Calibri" pitchFamily="34" charset="0"/>
                <a:cs typeface="Calibri" pitchFamily="34" charset="0"/>
              </a:rPr>
              <a:t>Raiffeisen pojišťovna, Praha</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lstStyle/>
          <a:p>
            <a:pPr algn="l"/>
            <a:r>
              <a:rPr lang="cs-CZ" altLang="cs-CZ" sz="3600" smtClean="0">
                <a:latin typeface="Calibri" pitchFamily="34" charset="0"/>
                <a:cs typeface="Calibri" pitchFamily="34" charset="0"/>
              </a:rPr>
              <a:t>Řešení pro velké administrativní budovy</a:t>
            </a:r>
          </a:p>
        </p:txBody>
      </p:sp>
      <p:sp>
        <p:nvSpPr>
          <p:cNvPr id="34822" name="TextovéPole 4"/>
          <p:cNvSpPr txBox="1">
            <a:spLocks noChangeArrowheads="1"/>
          </p:cNvSpPr>
          <p:nvPr/>
        </p:nvSpPr>
        <p:spPr bwMode="auto">
          <a:xfrm>
            <a:off x="900113" y="6165850"/>
            <a:ext cx="1617238" cy="369332"/>
          </a:xfrm>
          <a:prstGeom prst="rect">
            <a:avLst/>
          </a:prstGeom>
          <a:noFill/>
          <a:ln w="9525">
            <a:noFill/>
            <a:miter lim="800000"/>
            <a:headEnd/>
            <a:tailEnd/>
          </a:ln>
        </p:spPr>
        <p:txBody>
          <a:bodyPr wrap="none">
            <a:spAutoFit/>
          </a:bodyPr>
          <a:lstStyle/>
          <a:p>
            <a:r>
              <a:rPr lang="cs-CZ" altLang="cs-CZ" dirty="0" err="1" smtClean="0">
                <a:latin typeface="Calibri" pitchFamily="34" charset="0"/>
                <a:cs typeface="Calibri" pitchFamily="34" charset="0"/>
              </a:rPr>
              <a:t>Veolia</a:t>
            </a:r>
            <a:r>
              <a:rPr lang="cs-CZ" altLang="cs-CZ" dirty="0" smtClean="0">
                <a:latin typeface="Calibri" pitchFamily="34" charset="0"/>
                <a:cs typeface="Calibri" pitchFamily="34" charset="0"/>
              </a:rPr>
              <a:t>, Ostrava</a:t>
            </a:r>
            <a:endParaRPr lang="cs-CZ" altLang="cs-CZ" dirty="0">
              <a:latin typeface="Calibri" pitchFamily="34" charset="0"/>
              <a:cs typeface="Calibri" pitchFamily="34" charset="0"/>
            </a:endParaRPr>
          </a:p>
        </p:txBody>
      </p:sp>
      <p:pic>
        <p:nvPicPr>
          <p:cNvPr id="7" name="Obrázek 6" descr="DSCF5707.JPG"/>
          <p:cNvPicPr>
            <a:picLocks noChangeAspect="1"/>
          </p:cNvPicPr>
          <p:nvPr/>
        </p:nvPicPr>
        <p:blipFill>
          <a:blip r:embed="rId3" cstate="print"/>
          <a:srcRect l="8182" r="3182"/>
          <a:stretch>
            <a:fillRect/>
          </a:stretch>
        </p:blipFill>
        <p:spPr>
          <a:xfrm>
            <a:off x="107504" y="1196752"/>
            <a:ext cx="4680520" cy="3960440"/>
          </a:xfrm>
          <a:prstGeom prst="rect">
            <a:avLst/>
          </a:prstGeom>
        </p:spPr>
      </p:pic>
      <p:pic>
        <p:nvPicPr>
          <p:cNvPr id="8" name="Obrázek 7" descr="DSCF5709.JPG"/>
          <p:cNvPicPr>
            <a:picLocks noChangeAspect="1"/>
          </p:cNvPicPr>
          <p:nvPr/>
        </p:nvPicPr>
        <p:blipFill>
          <a:blip r:embed="rId4" cstate="print"/>
          <a:stretch>
            <a:fillRect/>
          </a:stretch>
        </p:blipFill>
        <p:spPr>
          <a:xfrm rot="16200000">
            <a:off x="4166574" y="1898830"/>
            <a:ext cx="5616624" cy="421246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lstStyle/>
          <a:p>
            <a:pPr algn="l"/>
            <a:r>
              <a:rPr lang="cs-CZ" altLang="cs-CZ" sz="3600" smtClean="0">
                <a:latin typeface="Calibri" pitchFamily="34" charset="0"/>
                <a:cs typeface="Calibri" pitchFamily="34" charset="0"/>
              </a:rPr>
              <a:t>Řešení pro velké administrativní budovy</a:t>
            </a:r>
          </a:p>
        </p:txBody>
      </p:sp>
      <p:sp>
        <p:nvSpPr>
          <p:cNvPr id="34822" name="TextovéPole 4"/>
          <p:cNvSpPr txBox="1">
            <a:spLocks noChangeArrowheads="1"/>
          </p:cNvSpPr>
          <p:nvPr/>
        </p:nvSpPr>
        <p:spPr bwMode="auto">
          <a:xfrm>
            <a:off x="900113" y="6165850"/>
            <a:ext cx="1617238" cy="369332"/>
          </a:xfrm>
          <a:prstGeom prst="rect">
            <a:avLst/>
          </a:prstGeom>
          <a:noFill/>
          <a:ln w="9525">
            <a:noFill/>
            <a:miter lim="800000"/>
            <a:headEnd/>
            <a:tailEnd/>
          </a:ln>
        </p:spPr>
        <p:txBody>
          <a:bodyPr wrap="none">
            <a:spAutoFit/>
          </a:bodyPr>
          <a:lstStyle/>
          <a:p>
            <a:r>
              <a:rPr lang="cs-CZ" altLang="cs-CZ" dirty="0" err="1" smtClean="0">
                <a:latin typeface="Calibri" pitchFamily="34" charset="0"/>
                <a:cs typeface="Calibri" pitchFamily="34" charset="0"/>
              </a:rPr>
              <a:t>Veolia</a:t>
            </a:r>
            <a:r>
              <a:rPr lang="cs-CZ" altLang="cs-CZ" dirty="0" smtClean="0">
                <a:latin typeface="Calibri" pitchFamily="34" charset="0"/>
                <a:cs typeface="Calibri" pitchFamily="34" charset="0"/>
              </a:rPr>
              <a:t>, Ostrava</a:t>
            </a:r>
            <a:endParaRPr lang="cs-CZ" altLang="cs-CZ" dirty="0">
              <a:latin typeface="Calibri" pitchFamily="34" charset="0"/>
              <a:cs typeface="Calibri" pitchFamily="34" charset="0"/>
            </a:endParaRPr>
          </a:p>
        </p:txBody>
      </p:sp>
      <p:pic>
        <p:nvPicPr>
          <p:cNvPr id="9" name="Obrázek 8" descr="DSCF5694.JPG"/>
          <p:cNvPicPr>
            <a:picLocks noChangeAspect="1"/>
          </p:cNvPicPr>
          <p:nvPr/>
        </p:nvPicPr>
        <p:blipFill>
          <a:blip r:embed="rId3" cstate="print"/>
          <a:stretch>
            <a:fillRect/>
          </a:stretch>
        </p:blipFill>
        <p:spPr>
          <a:xfrm>
            <a:off x="227517" y="1196752"/>
            <a:ext cx="6240694" cy="4680520"/>
          </a:xfrm>
          <a:prstGeom prst="rect">
            <a:avLst/>
          </a:prstGeom>
        </p:spPr>
      </p:pic>
      <p:pic>
        <p:nvPicPr>
          <p:cNvPr id="10" name="Obrázek 9" descr="DSCF5701.JPG"/>
          <p:cNvPicPr>
            <a:picLocks noChangeAspect="1"/>
          </p:cNvPicPr>
          <p:nvPr/>
        </p:nvPicPr>
        <p:blipFill>
          <a:blip r:embed="rId4" cstate="print"/>
          <a:stretch>
            <a:fillRect/>
          </a:stretch>
        </p:blipFill>
        <p:spPr>
          <a:xfrm>
            <a:off x="4584509" y="3356992"/>
            <a:ext cx="4379979" cy="3284984"/>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p:cNvSpPr>
            <a:spLocks noGrp="1"/>
          </p:cNvSpPr>
          <p:nvPr>
            <p:ph type="title"/>
          </p:nvPr>
        </p:nvSpPr>
        <p:spPr/>
        <p:txBody>
          <a:bodyPr/>
          <a:lstStyle/>
          <a:p>
            <a:pPr algn="l"/>
            <a:r>
              <a:rPr lang="cs-CZ" altLang="cs-CZ" sz="1800" b="1" smtClean="0">
                <a:latin typeface="Calibri" pitchFamily="34" charset="0"/>
                <a:cs typeface="Calibri" pitchFamily="34" charset="0"/>
              </a:rPr>
              <a:t>KB Praha, Stodůlky</a:t>
            </a:r>
          </a:p>
        </p:txBody>
      </p:sp>
      <p:pic>
        <p:nvPicPr>
          <p:cNvPr id="35843" name="Obrázek 4"/>
          <p:cNvPicPr>
            <a:picLocks noChangeAspect="1"/>
          </p:cNvPicPr>
          <p:nvPr/>
        </p:nvPicPr>
        <p:blipFill>
          <a:blip r:embed="rId3" cstate="print"/>
          <a:srcRect l="3468" t="2" r="4106" b="6461"/>
          <a:stretch>
            <a:fillRect/>
          </a:stretch>
        </p:blipFill>
        <p:spPr bwMode="auto">
          <a:xfrm>
            <a:off x="395288" y="1700213"/>
            <a:ext cx="8291512" cy="477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Obrázek 1"/>
          <p:cNvPicPr>
            <a:picLocks noChangeAspect="1"/>
          </p:cNvPicPr>
          <p:nvPr/>
        </p:nvPicPr>
        <p:blipFill>
          <a:blip r:embed="rId3" cstate="print"/>
          <a:srcRect/>
          <a:stretch>
            <a:fillRect/>
          </a:stretch>
        </p:blipFill>
        <p:spPr bwMode="auto">
          <a:xfrm>
            <a:off x="0" y="7938"/>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Obrázek 6"/>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6867" name="TextovéPole 5"/>
          <p:cNvSpPr txBox="1">
            <a:spLocks noChangeArrowheads="1"/>
          </p:cNvSpPr>
          <p:nvPr/>
        </p:nvSpPr>
        <p:spPr bwMode="auto">
          <a:xfrm>
            <a:off x="1619250" y="4356100"/>
            <a:ext cx="2808288" cy="368300"/>
          </a:xfrm>
          <a:prstGeom prst="rect">
            <a:avLst/>
          </a:prstGeom>
          <a:noFill/>
          <a:ln w="9525">
            <a:noFill/>
            <a:miter lim="800000"/>
            <a:headEnd/>
            <a:tailEnd/>
          </a:ln>
        </p:spPr>
        <p:txBody>
          <a:bodyPr>
            <a:spAutoFit/>
          </a:bodyPr>
          <a:lstStyle/>
          <a:p>
            <a:r>
              <a:rPr lang="cs-CZ" altLang="cs-CZ">
                <a:solidFill>
                  <a:srgbClr val="FF0000"/>
                </a:solidFill>
              </a:rPr>
              <a:t>KB, Praha - Stodůlky</a:t>
            </a:r>
          </a:p>
        </p:txBody>
      </p:sp>
      <p:cxnSp>
        <p:nvCxnSpPr>
          <p:cNvPr id="9" name="Přímá spojnice se šipkou 8"/>
          <p:cNvCxnSpPr/>
          <p:nvPr/>
        </p:nvCxnSpPr>
        <p:spPr>
          <a:xfrm flipV="1">
            <a:off x="3779838" y="3716338"/>
            <a:ext cx="576262" cy="576262"/>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Obrázek 3"/>
          <p:cNvPicPr>
            <a:picLocks noChangeAspect="1"/>
          </p:cNvPicPr>
          <p:nvPr/>
        </p:nvPicPr>
        <p:blipFill>
          <a:blip r:embed="rId2" cstate="print"/>
          <a:srcRect/>
          <a:stretch>
            <a:fillRect/>
          </a:stretch>
        </p:blipFill>
        <p:spPr bwMode="auto">
          <a:xfrm>
            <a:off x="0" y="3175"/>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p:cNvSpPr>
            <a:spLocks noGrp="1"/>
          </p:cNvSpPr>
          <p:nvPr>
            <p:ph type="title"/>
          </p:nvPr>
        </p:nvSpPr>
        <p:spPr/>
        <p:txBody>
          <a:bodyPr/>
          <a:lstStyle/>
          <a:p>
            <a:pPr algn="l"/>
            <a:r>
              <a:rPr lang="cs-CZ" altLang="cs-CZ" sz="1800" b="1" dirty="0" smtClean="0">
                <a:latin typeface="Calibri" pitchFamily="34" charset="0"/>
                <a:cs typeface="Calibri" pitchFamily="34" charset="0"/>
              </a:rPr>
              <a:t>„Nová“ budova </a:t>
            </a:r>
            <a:r>
              <a:rPr lang="cs-CZ" altLang="cs-CZ" sz="1800" b="1" dirty="0" err="1" smtClean="0">
                <a:latin typeface="Calibri" pitchFamily="34" charset="0"/>
                <a:cs typeface="Calibri" pitchFamily="34" charset="0"/>
              </a:rPr>
              <a:t>PřF</a:t>
            </a:r>
            <a:r>
              <a:rPr lang="cs-CZ" altLang="cs-CZ" sz="1800" b="1" dirty="0" smtClean="0">
                <a:latin typeface="Calibri" pitchFamily="34" charset="0"/>
                <a:cs typeface="Calibri" pitchFamily="34" charset="0"/>
              </a:rPr>
              <a:t> UP v Olomouci</a:t>
            </a:r>
          </a:p>
        </p:txBody>
      </p:sp>
      <p:pic>
        <p:nvPicPr>
          <p:cNvPr id="4" name="Obrázek 3"/>
          <p:cNvPicPr>
            <a:picLocks noChangeAspect="1"/>
          </p:cNvPicPr>
          <p:nvPr/>
        </p:nvPicPr>
        <p:blipFill>
          <a:blip r:embed="rId3" cstate="print"/>
          <a:srcRect/>
          <a:stretch>
            <a:fillRect/>
          </a:stretch>
        </p:blipFill>
        <p:spPr bwMode="auto">
          <a:xfrm>
            <a:off x="4067944" y="-26988"/>
            <a:ext cx="5220519" cy="78755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15375" r="36562"/>
          <a:stretch>
            <a:fillRect/>
          </a:stretch>
        </p:blipFill>
        <p:spPr bwMode="auto">
          <a:xfrm>
            <a:off x="-1" y="1"/>
            <a:ext cx="9144001" cy="6858000"/>
          </a:xfrm>
          <a:prstGeom prst="rect">
            <a:avLst/>
          </a:prstGeom>
          <a:noFill/>
          <a:ln w="9525">
            <a:noFill/>
            <a:miter lim="800000"/>
            <a:headEnd/>
            <a:tailEnd/>
          </a:ln>
        </p:spPr>
      </p:pic>
      <p:sp>
        <p:nvSpPr>
          <p:cNvPr id="3" name="Zástupný symbol pro obsah 2"/>
          <p:cNvSpPr>
            <a:spLocks noGrp="1"/>
          </p:cNvSpPr>
          <p:nvPr>
            <p:ph idx="1"/>
          </p:nvPr>
        </p:nvSpPr>
        <p:spPr/>
        <p:txBody>
          <a:bodyPr/>
          <a:lstStyle/>
          <a:p>
            <a:pPr>
              <a:buNone/>
            </a:pPr>
            <a:r>
              <a:rPr lang="cs-CZ" dirty="0" smtClean="0"/>
              <a:t> </a:t>
            </a:r>
            <a:endParaRPr lang="cs-CZ" dirty="0"/>
          </a:p>
        </p:txBody>
      </p:sp>
      <p:sp>
        <p:nvSpPr>
          <p:cNvPr id="2" name="Nadpis 1"/>
          <p:cNvSpPr>
            <a:spLocks noGrp="1"/>
          </p:cNvSpPr>
          <p:nvPr>
            <p:ph type="title"/>
          </p:nvPr>
        </p:nvSpPr>
        <p:spPr>
          <a:xfrm>
            <a:off x="2123728" y="0"/>
            <a:ext cx="5040560" cy="1143000"/>
          </a:xfrm>
          <a:solidFill>
            <a:schemeClr val="tx1"/>
          </a:solidFill>
          <a:effectLst>
            <a:softEdge rad="317500"/>
          </a:effectLst>
        </p:spPr>
        <p:txBody>
          <a:bodyPr/>
          <a:lstStyle/>
          <a:p>
            <a:r>
              <a:rPr lang="cs-CZ" b="1" dirty="0" smtClean="0">
                <a:solidFill>
                  <a:schemeClr val="bg1"/>
                </a:solidFill>
              </a:rPr>
              <a:t>Poloha v krajině</a:t>
            </a:r>
            <a:endParaRPr lang="cs-CZ" b="1" dirty="0">
              <a:solidFill>
                <a:schemeClr val="bg1"/>
              </a:solidFill>
            </a:endParaRPr>
          </a:p>
        </p:txBody>
      </p:sp>
      <p:sp>
        <p:nvSpPr>
          <p:cNvPr id="11" name="Zaoblený obdélník 10"/>
          <p:cNvSpPr/>
          <p:nvPr/>
        </p:nvSpPr>
        <p:spPr>
          <a:xfrm rot="1721653">
            <a:off x="4644898" y="2469718"/>
            <a:ext cx="585112" cy="1608004"/>
          </a:xfrm>
          <a:prstGeom prst="roundRect">
            <a:avLst/>
          </a:prstGeom>
          <a:noFill/>
          <a:ln w="63500" cap="sq"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Elipsa 13"/>
          <p:cNvSpPr/>
          <p:nvPr/>
        </p:nvSpPr>
        <p:spPr>
          <a:xfrm>
            <a:off x="971600" y="908720"/>
            <a:ext cx="2304256" cy="3744416"/>
          </a:xfrm>
          <a:prstGeom prst="ellipse">
            <a:avLst/>
          </a:prstGeom>
          <a:noFill/>
          <a:ln w="635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Volný tvar 21"/>
          <p:cNvSpPr/>
          <p:nvPr/>
        </p:nvSpPr>
        <p:spPr>
          <a:xfrm>
            <a:off x="5271247" y="-4283"/>
            <a:ext cx="2111188" cy="6817659"/>
          </a:xfrm>
          <a:custGeom>
            <a:avLst/>
            <a:gdLst>
              <a:gd name="connsiteX0" fmla="*/ 0 w 2111188"/>
              <a:gd name="connsiteY0" fmla="*/ 6817659 h 6817659"/>
              <a:gd name="connsiteX1" fmla="*/ 13447 w 2111188"/>
              <a:gd name="connsiteY1" fmla="*/ 6696636 h 6817659"/>
              <a:gd name="connsiteX2" fmla="*/ 26894 w 2111188"/>
              <a:gd name="connsiteY2" fmla="*/ 6656294 h 6817659"/>
              <a:gd name="connsiteX3" fmla="*/ 40341 w 2111188"/>
              <a:gd name="connsiteY3" fmla="*/ 6589059 h 6817659"/>
              <a:gd name="connsiteX4" fmla="*/ 67235 w 2111188"/>
              <a:gd name="connsiteY4" fmla="*/ 6508377 h 6817659"/>
              <a:gd name="connsiteX5" fmla="*/ 80682 w 2111188"/>
              <a:gd name="connsiteY5" fmla="*/ 6468036 h 6817659"/>
              <a:gd name="connsiteX6" fmla="*/ 94129 w 2111188"/>
              <a:gd name="connsiteY6" fmla="*/ 6400800 h 6817659"/>
              <a:gd name="connsiteX7" fmla="*/ 107577 w 2111188"/>
              <a:gd name="connsiteY7" fmla="*/ 5903259 h 6817659"/>
              <a:gd name="connsiteX8" fmla="*/ 121024 w 2111188"/>
              <a:gd name="connsiteY8" fmla="*/ 5782236 h 6817659"/>
              <a:gd name="connsiteX9" fmla="*/ 134471 w 2111188"/>
              <a:gd name="connsiteY9" fmla="*/ 5499847 h 6817659"/>
              <a:gd name="connsiteX10" fmla="*/ 161365 w 2111188"/>
              <a:gd name="connsiteY10" fmla="*/ 5257800 h 6817659"/>
              <a:gd name="connsiteX11" fmla="*/ 174812 w 2111188"/>
              <a:gd name="connsiteY11" fmla="*/ 5096436 h 6817659"/>
              <a:gd name="connsiteX12" fmla="*/ 188259 w 2111188"/>
              <a:gd name="connsiteY12" fmla="*/ 5042647 h 6817659"/>
              <a:gd name="connsiteX13" fmla="*/ 215153 w 2111188"/>
              <a:gd name="connsiteY13" fmla="*/ 4961965 h 6817659"/>
              <a:gd name="connsiteX14" fmla="*/ 228600 w 2111188"/>
              <a:gd name="connsiteY14" fmla="*/ 4921624 h 6817659"/>
              <a:gd name="connsiteX15" fmla="*/ 255494 w 2111188"/>
              <a:gd name="connsiteY15" fmla="*/ 4881283 h 6817659"/>
              <a:gd name="connsiteX16" fmla="*/ 282388 w 2111188"/>
              <a:gd name="connsiteY16" fmla="*/ 4800600 h 6817659"/>
              <a:gd name="connsiteX17" fmla="*/ 295835 w 2111188"/>
              <a:gd name="connsiteY17" fmla="*/ 4760259 h 6817659"/>
              <a:gd name="connsiteX18" fmla="*/ 322729 w 2111188"/>
              <a:gd name="connsiteY18" fmla="*/ 4719918 h 6817659"/>
              <a:gd name="connsiteX19" fmla="*/ 336177 w 2111188"/>
              <a:gd name="connsiteY19" fmla="*/ 4679577 h 6817659"/>
              <a:gd name="connsiteX20" fmla="*/ 389965 w 2111188"/>
              <a:gd name="connsiteY20" fmla="*/ 4612341 h 6817659"/>
              <a:gd name="connsiteX21" fmla="*/ 430306 w 2111188"/>
              <a:gd name="connsiteY21" fmla="*/ 4531659 h 6817659"/>
              <a:gd name="connsiteX22" fmla="*/ 470647 w 2111188"/>
              <a:gd name="connsiteY22" fmla="*/ 4504765 h 6817659"/>
              <a:gd name="connsiteX23" fmla="*/ 537882 w 2111188"/>
              <a:gd name="connsiteY23" fmla="*/ 4410636 h 6817659"/>
              <a:gd name="connsiteX24" fmla="*/ 564777 w 2111188"/>
              <a:gd name="connsiteY24" fmla="*/ 4383741 h 6817659"/>
              <a:gd name="connsiteX25" fmla="*/ 605118 w 2111188"/>
              <a:gd name="connsiteY25" fmla="*/ 4329953 h 6817659"/>
              <a:gd name="connsiteX26" fmla="*/ 645459 w 2111188"/>
              <a:gd name="connsiteY26" fmla="*/ 4289612 h 6817659"/>
              <a:gd name="connsiteX27" fmla="*/ 739588 w 2111188"/>
              <a:gd name="connsiteY27" fmla="*/ 4182036 h 6817659"/>
              <a:gd name="connsiteX28" fmla="*/ 806824 w 2111188"/>
              <a:gd name="connsiteY28" fmla="*/ 4128247 h 6817659"/>
              <a:gd name="connsiteX29" fmla="*/ 847165 w 2111188"/>
              <a:gd name="connsiteY29" fmla="*/ 4087906 h 6817659"/>
              <a:gd name="connsiteX30" fmla="*/ 887506 w 2111188"/>
              <a:gd name="connsiteY30" fmla="*/ 4061012 h 6817659"/>
              <a:gd name="connsiteX31" fmla="*/ 954741 w 2111188"/>
              <a:gd name="connsiteY31" fmla="*/ 4007224 h 6817659"/>
              <a:gd name="connsiteX32" fmla="*/ 981635 w 2111188"/>
              <a:gd name="connsiteY32" fmla="*/ 3966883 h 6817659"/>
              <a:gd name="connsiteX33" fmla="*/ 1035424 w 2111188"/>
              <a:gd name="connsiteY33" fmla="*/ 3913094 h 6817659"/>
              <a:gd name="connsiteX34" fmla="*/ 1048871 w 2111188"/>
              <a:gd name="connsiteY34" fmla="*/ 3872753 h 6817659"/>
              <a:gd name="connsiteX35" fmla="*/ 1129553 w 2111188"/>
              <a:gd name="connsiteY35" fmla="*/ 3818965 h 6817659"/>
              <a:gd name="connsiteX36" fmla="*/ 1183341 w 2111188"/>
              <a:gd name="connsiteY36" fmla="*/ 3738283 h 6817659"/>
              <a:gd name="connsiteX37" fmla="*/ 1210235 w 2111188"/>
              <a:gd name="connsiteY37" fmla="*/ 3711388 h 6817659"/>
              <a:gd name="connsiteX38" fmla="*/ 1237129 w 2111188"/>
              <a:gd name="connsiteY38" fmla="*/ 3671047 h 6817659"/>
              <a:gd name="connsiteX39" fmla="*/ 1264024 w 2111188"/>
              <a:gd name="connsiteY39" fmla="*/ 3644153 h 6817659"/>
              <a:gd name="connsiteX40" fmla="*/ 1358153 w 2111188"/>
              <a:gd name="connsiteY40" fmla="*/ 3536577 h 6817659"/>
              <a:gd name="connsiteX41" fmla="*/ 1411941 w 2111188"/>
              <a:gd name="connsiteY41" fmla="*/ 3482788 h 6817659"/>
              <a:gd name="connsiteX42" fmla="*/ 1479177 w 2111188"/>
              <a:gd name="connsiteY42" fmla="*/ 3415553 h 6817659"/>
              <a:gd name="connsiteX43" fmla="*/ 1519518 w 2111188"/>
              <a:gd name="connsiteY43" fmla="*/ 3388659 h 6817659"/>
              <a:gd name="connsiteX44" fmla="*/ 1613647 w 2111188"/>
              <a:gd name="connsiteY44" fmla="*/ 3267636 h 6817659"/>
              <a:gd name="connsiteX45" fmla="*/ 1694329 w 2111188"/>
              <a:gd name="connsiteY45" fmla="*/ 3200400 h 6817659"/>
              <a:gd name="connsiteX46" fmla="*/ 1748118 w 2111188"/>
              <a:gd name="connsiteY46" fmla="*/ 3133165 h 6817659"/>
              <a:gd name="connsiteX47" fmla="*/ 1801906 w 2111188"/>
              <a:gd name="connsiteY47" fmla="*/ 3079377 h 6817659"/>
              <a:gd name="connsiteX48" fmla="*/ 1828800 w 2111188"/>
              <a:gd name="connsiteY48" fmla="*/ 3039036 h 6817659"/>
              <a:gd name="connsiteX49" fmla="*/ 1909482 w 2111188"/>
              <a:gd name="connsiteY49" fmla="*/ 2931459 h 6817659"/>
              <a:gd name="connsiteX50" fmla="*/ 1949824 w 2111188"/>
              <a:gd name="connsiteY50" fmla="*/ 2864224 h 6817659"/>
              <a:gd name="connsiteX51" fmla="*/ 1963271 w 2111188"/>
              <a:gd name="connsiteY51" fmla="*/ 2823883 h 6817659"/>
              <a:gd name="connsiteX52" fmla="*/ 1990165 w 2111188"/>
              <a:gd name="connsiteY52" fmla="*/ 2796988 h 6817659"/>
              <a:gd name="connsiteX53" fmla="*/ 2017059 w 2111188"/>
              <a:gd name="connsiteY53" fmla="*/ 2756647 h 6817659"/>
              <a:gd name="connsiteX54" fmla="*/ 2030506 w 2111188"/>
              <a:gd name="connsiteY54" fmla="*/ 2716306 h 6817659"/>
              <a:gd name="connsiteX55" fmla="*/ 2057400 w 2111188"/>
              <a:gd name="connsiteY55" fmla="*/ 2675965 h 6817659"/>
              <a:gd name="connsiteX56" fmla="*/ 2097741 w 2111188"/>
              <a:gd name="connsiteY56" fmla="*/ 2554941 h 6817659"/>
              <a:gd name="connsiteX57" fmla="*/ 2111188 w 2111188"/>
              <a:gd name="connsiteY57" fmla="*/ 2514600 h 6817659"/>
              <a:gd name="connsiteX58" fmla="*/ 2097741 w 2111188"/>
              <a:gd name="connsiteY58" fmla="*/ 2312894 h 6817659"/>
              <a:gd name="connsiteX59" fmla="*/ 2057400 w 2111188"/>
              <a:gd name="connsiteY59" fmla="*/ 2178424 h 6817659"/>
              <a:gd name="connsiteX60" fmla="*/ 2030506 w 2111188"/>
              <a:gd name="connsiteY60" fmla="*/ 2084294 h 6817659"/>
              <a:gd name="connsiteX61" fmla="*/ 2003612 w 2111188"/>
              <a:gd name="connsiteY61" fmla="*/ 1976718 h 6817659"/>
              <a:gd name="connsiteX62" fmla="*/ 1976718 w 2111188"/>
              <a:gd name="connsiteY62" fmla="*/ 1586753 h 6817659"/>
              <a:gd name="connsiteX63" fmla="*/ 1963271 w 2111188"/>
              <a:gd name="connsiteY63" fmla="*/ 1546412 h 6817659"/>
              <a:gd name="connsiteX64" fmla="*/ 1936377 w 2111188"/>
              <a:gd name="connsiteY64" fmla="*/ 1438836 h 6817659"/>
              <a:gd name="connsiteX65" fmla="*/ 1922929 w 2111188"/>
              <a:gd name="connsiteY65" fmla="*/ 1385047 h 6817659"/>
              <a:gd name="connsiteX66" fmla="*/ 1896035 w 2111188"/>
              <a:gd name="connsiteY66" fmla="*/ 1290918 h 6817659"/>
              <a:gd name="connsiteX67" fmla="*/ 1882588 w 2111188"/>
              <a:gd name="connsiteY67" fmla="*/ 1210236 h 6817659"/>
              <a:gd name="connsiteX68" fmla="*/ 1855694 w 2111188"/>
              <a:gd name="connsiteY68" fmla="*/ 1116106 h 6817659"/>
              <a:gd name="connsiteX69" fmla="*/ 1828800 w 2111188"/>
              <a:gd name="connsiteY69" fmla="*/ 981636 h 6817659"/>
              <a:gd name="connsiteX70" fmla="*/ 1801906 w 2111188"/>
              <a:gd name="connsiteY70" fmla="*/ 900953 h 6817659"/>
              <a:gd name="connsiteX71" fmla="*/ 1801906 w 2111188"/>
              <a:gd name="connsiteY71" fmla="*/ 0 h 681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11188" h="6817659">
                <a:moveTo>
                  <a:pt x="0" y="6817659"/>
                </a:moveTo>
                <a:cubicBezTo>
                  <a:pt x="4482" y="6777318"/>
                  <a:pt x="6774" y="6736673"/>
                  <a:pt x="13447" y="6696636"/>
                </a:cubicBezTo>
                <a:cubicBezTo>
                  <a:pt x="15777" y="6682654"/>
                  <a:pt x="23456" y="6670045"/>
                  <a:pt x="26894" y="6656294"/>
                </a:cubicBezTo>
                <a:cubicBezTo>
                  <a:pt x="32437" y="6634121"/>
                  <a:pt x="34327" y="6611109"/>
                  <a:pt x="40341" y="6589059"/>
                </a:cubicBezTo>
                <a:cubicBezTo>
                  <a:pt x="47800" y="6561709"/>
                  <a:pt x="58270" y="6535271"/>
                  <a:pt x="67235" y="6508377"/>
                </a:cubicBezTo>
                <a:cubicBezTo>
                  <a:pt x="71717" y="6494930"/>
                  <a:pt x="77902" y="6481935"/>
                  <a:pt x="80682" y="6468036"/>
                </a:cubicBezTo>
                <a:lnTo>
                  <a:pt x="94129" y="6400800"/>
                </a:lnTo>
                <a:cubicBezTo>
                  <a:pt x="98612" y="6234953"/>
                  <a:pt x="100370" y="6069010"/>
                  <a:pt x="107577" y="5903259"/>
                </a:cubicBezTo>
                <a:cubicBezTo>
                  <a:pt x="109340" y="5862708"/>
                  <a:pt x="118324" y="5822735"/>
                  <a:pt x="121024" y="5782236"/>
                </a:cubicBezTo>
                <a:cubicBezTo>
                  <a:pt x="127292" y="5688208"/>
                  <a:pt x="129095" y="5593930"/>
                  <a:pt x="134471" y="5499847"/>
                </a:cubicBezTo>
                <a:cubicBezTo>
                  <a:pt x="145407" y="5308464"/>
                  <a:pt x="133784" y="5368125"/>
                  <a:pt x="161365" y="5257800"/>
                </a:cubicBezTo>
                <a:cubicBezTo>
                  <a:pt x="165847" y="5204012"/>
                  <a:pt x="168117" y="5149994"/>
                  <a:pt x="174812" y="5096436"/>
                </a:cubicBezTo>
                <a:cubicBezTo>
                  <a:pt x="177104" y="5078097"/>
                  <a:pt x="182948" y="5060349"/>
                  <a:pt x="188259" y="5042647"/>
                </a:cubicBezTo>
                <a:cubicBezTo>
                  <a:pt x="196405" y="5015494"/>
                  <a:pt x="206188" y="4988859"/>
                  <a:pt x="215153" y="4961965"/>
                </a:cubicBezTo>
                <a:cubicBezTo>
                  <a:pt x="219635" y="4948518"/>
                  <a:pt x="220737" y="4933418"/>
                  <a:pt x="228600" y="4921624"/>
                </a:cubicBezTo>
                <a:lnTo>
                  <a:pt x="255494" y="4881283"/>
                </a:lnTo>
                <a:lnTo>
                  <a:pt x="282388" y="4800600"/>
                </a:lnTo>
                <a:cubicBezTo>
                  <a:pt x="286870" y="4787153"/>
                  <a:pt x="287972" y="4772053"/>
                  <a:pt x="295835" y="4760259"/>
                </a:cubicBezTo>
                <a:cubicBezTo>
                  <a:pt x="304800" y="4746812"/>
                  <a:pt x="315501" y="4734373"/>
                  <a:pt x="322729" y="4719918"/>
                </a:cubicBezTo>
                <a:cubicBezTo>
                  <a:pt x="329068" y="4707240"/>
                  <a:pt x="329838" y="4692255"/>
                  <a:pt x="336177" y="4679577"/>
                </a:cubicBezTo>
                <a:cubicBezTo>
                  <a:pt x="353141" y="4645651"/>
                  <a:pt x="364951" y="4637356"/>
                  <a:pt x="389965" y="4612341"/>
                </a:cubicBezTo>
                <a:cubicBezTo>
                  <a:pt x="400902" y="4579531"/>
                  <a:pt x="404239" y="4557726"/>
                  <a:pt x="430306" y="4531659"/>
                </a:cubicBezTo>
                <a:cubicBezTo>
                  <a:pt x="441734" y="4520231"/>
                  <a:pt x="459219" y="4516193"/>
                  <a:pt x="470647" y="4504765"/>
                </a:cubicBezTo>
                <a:cubicBezTo>
                  <a:pt x="508504" y="4466908"/>
                  <a:pt x="507340" y="4448813"/>
                  <a:pt x="537882" y="4410636"/>
                </a:cubicBezTo>
                <a:cubicBezTo>
                  <a:pt x="545802" y="4400736"/>
                  <a:pt x="556660" y="4393481"/>
                  <a:pt x="564777" y="4383741"/>
                </a:cubicBezTo>
                <a:cubicBezTo>
                  <a:pt x="579125" y="4366524"/>
                  <a:pt x="590533" y="4346969"/>
                  <a:pt x="605118" y="4329953"/>
                </a:cubicBezTo>
                <a:cubicBezTo>
                  <a:pt x="617494" y="4315514"/>
                  <a:pt x="633784" y="4304623"/>
                  <a:pt x="645459" y="4289612"/>
                </a:cubicBezTo>
                <a:cubicBezTo>
                  <a:pt x="729934" y="4181002"/>
                  <a:pt x="661492" y="4234100"/>
                  <a:pt x="739588" y="4182036"/>
                </a:cubicBezTo>
                <a:cubicBezTo>
                  <a:pt x="799734" y="4091814"/>
                  <a:pt x="728881" y="4180208"/>
                  <a:pt x="806824" y="4128247"/>
                </a:cubicBezTo>
                <a:cubicBezTo>
                  <a:pt x="822647" y="4117698"/>
                  <a:pt x="832556" y="4100080"/>
                  <a:pt x="847165" y="4087906"/>
                </a:cubicBezTo>
                <a:cubicBezTo>
                  <a:pt x="859580" y="4077560"/>
                  <a:pt x="874059" y="4069977"/>
                  <a:pt x="887506" y="4061012"/>
                </a:cubicBezTo>
                <a:cubicBezTo>
                  <a:pt x="964580" y="3945400"/>
                  <a:pt x="861953" y="4081455"/>
                  <a:pt x="954741" y="4007224"/>
                </a:cubicBezTo>
                <a:cubicBezTo>
                  <a:pt x="967361" y="3997128"/>
                  <a:pt x="971117" y="3979154"/>
                  <a:pt x="981635" y="3966883"/>
                </a:cubicBezTo>
                <a:cubicBezTo>
                  <a:pt x="998137" y="3947631"/>
                  <a:pt x="1035424" y="3913094"/>
                  <a:pt x="1035424" y="3913094"/>
                </a:cubicBezTo>
                <a:cubicBezTo>
                  <a:pt x="1039906" y="3899647"/>
                  <a:pt x="1038848" y="3882776"/>
                  <a:pt x="1048871" y="3872753"/>
                </a:cubicBezTo>
                <a:cubicBezTo>
                  <a:pt x="1071727" y="3849897"/>
                  <a:pt x="1129553" y="3818965"/>
                  <a:pt x="1129553" y="3818965"/>
                </a:cubicBezTo>
                <a:cubicBezTo>
                  <a:pt x="1147482" y="3792071"/>
                  <a:pt x="1160486" y="3761139"/>
                  <a:pt x="1183341" y="3738283"/>
                </a:cubicBezTo>
                <a:cubicBezTo>
                  <a:pt x="1192306" y="3729318"/>
                  <a:pt x="1202315" y="3721288"/>
                  <a:pt x="1210235" y="3711388"/>
                </a:cubicBezTo>
                <a:cubicBezTo>
                  <a:pt x="1220331" y="3698768"/>
                  <a:pt x="1227033" y="3683667"/>
                  <a:pt x="1237129" y="3671047"/>
                </a:cubicBezTo>
                <a:cubicBezTo>
                  <a:pt x="1245049" y="3661147"/>
                  <a:pt x="1256417" y="3654296"/>
                  <a:pt x="1264024" y="3644153"/>
                </a:cubicBezTo>
                <a:cubicBezTo>
                  <a:pt x="1342467" y="3539564"/>
                  <a:pt x="1283073" y="3586630"/>
                  <a:pt x="1358153" y="3536577"/>
                </a:cubicBezTo>
                <a:cubicBezTo>
                  <a:pt x="1386042" y="3452909"/>
                  <a:pt x="1348193" y="3530599"/>
                  <a:pt x="1411941" y="3482788"/>
                </a:cubicBezTo>
                <a:cubicBezTo>
                  <a:pt x="1437297" y="3463771"/>
                  <a:pt x="1452805" y="3433134"/>
                  <a:pt x="1479177" y="3415553"/>
                </a:cubicBezTo>
                <a:cubicBezTo>
                  <a:pt x="1492624" y="3406588"/>
                  <a:pt x="1507103" y="3399005"/>
                  <a:pt x="1519518" y="3388659"/>
                </a:cubicBezTo>
                <a:cubicBezTo>
                  <a:pt x="1633062" y="3294039"/>
                  <a:pt x="1463736" y="3417551"/>
                  <a:pt x="1613647" y="3267636"/>
                </a:cubicBezTo>
                <a:cubicBezTo>
                  <a:pt x="1665416" y="3215866"/>
                  <a:pt x="1638165" y="3237843"/>
                  <a:pt x="1694329" y="3200400"/>
                </a:cubicBezTo>
                <a:cubicBezTo>
                  <a:pt x="1728132" y="3098999"/>
                  <a:pt x="1678603" y="3220059"/>
                  <a:pt x="1748118" y="3133165"/>
                </a:cubicBezTo>
                <a:cubicBezTo>
                  <a:pt x="1800276" y="3067967"/>
                  <a:pt x="1713889" y="3108716"/>
                  <a:pt x="1801906" y="3079377"/>
                </a:cubicBezTo>
                <a:cubicBezTo>
                  <a:pt x="1810871" y="3065930"/>
                  <a:pt x="1818704" y="3051656"/>
                  <a:pt x="1828800" y="3039036"/>
                </a:cubicBezTo>
                <a:cubicBezTo>
                  <a:pt x="1865207" y="2993526"/>
                  <a:pt x="1882676" y="3011877"/>
                  <a:pt x="1909482" y="2931459"/>
                </a:cubicBezTo>
                <a:cubicBezTo>
                  <a:pt x="1926938" y="2879090"/>
                  <a:pt x="1912906" y="2901141"/>
                  <a:pt x="1949824" y="2864224"/>
                </a:cubicBezTo>
                <a:cubicBezTo>
                  <a:pt x="1954306" y="2850777"/>
                  <a:pt x="1955978" y="2836037"/>
                  <a:pt x="1963271" y="2823883"/>
                </a:cubicBezTo>
                <a:cubicBezTo>
                  <a:pt x="1969794" y="2813011"/>
                  <a:pt x="1982245" y="2806888"/>
                  <a:pt x="1990165" y="2796988"/>
                </a:cubicBezTo>
                <a:cubicBezTo>
                  <a:pt x="2000261" y="2784368"/>
                  <a:pt x="2009831" y="2771102"/>
                  <a:pt x="2017059" y="2756647"/>
                </a:cubicBezTo>
                <a:cubicBezTo>
                  <a:pt x="2023398" y="2743969"/>
                  <a:pt x="2024167" y="2728984"/>
                  <a:pt x="2030506" y="2716306"/>
                </a:cubicBezTo>
                <a:cubicBezTo>
                  <a:pt x="2037734" y="2701851"/>
                  <a:pt x="2050836" y="2690733"/>
                  <a:pt x="2057400" y="2675965"/>
                </a:cubicBezTo>
                <a:cubicBezTo>
                  <a:pt x="2057404" y="2675957"/>
                  <a:pt x="2091016" y="2575116"/>
                  <a:pt x="2097741" y="2554941"/>
                </a:cubicBezTo>
                <a:lnTo>
                  <a:pt x="2111188" y="2514600"/>
                </a:lnTo>
                <a:cubicBezTo>
                  <a:pt x="2106706" y="2447365"/>
                  <a:pt x="2104795" y="2379908"/>
                  <a:pt x="2097741" y="2312894"/>
                </a:cubicBezTo>
                <a:cubicBezTo>
                  <a:pt x="2094614" y="2283192"/>
                  <a:pt x="2063761" y="2197506"/>
                  <a:pt x="2057400" y="2178424"/>
                </a:cubicBezTo>
                <a:cubicBezTo>
                  <a:pt x="2025159" y="2081701"/>
                  <a:pt x="2064275" y="2202488"/>
                  <a:pt x="2030506" y="2084294"/>
                </a:cubicBezTo>
                <a:cubicBezTo>
                  <a:pt x="2002939" y="1987809"/>
                  <a:pt x="2030952" y="2113419"/>
                  <a:pt x="2003612" y="1976718"/>
                </a:cubicBezTo>
                <a:cubicBezTo>
                  <a:pt x="1999424" y="1897143"/>
                  <a:pt x="1992510" y="1689399"/>
                  <a:pt x="1976718" y="1586753"/>
                </a:cubicBezTo>
                <a:cubicBezTo>
                  <a:pt x="1974563" y="1572743"/>
                  <a:pt x="1967001" y="1560087"/>
                  <a:pt x="1963271" y="1546412"/>
                </a:cubicBezTo>
                <a:cubicBezTo>
                  <a:pt x="1953546" y="1510752"/>
                  <a:pt x="1945342" y="1474695"/>
                  <a:pt x="1936377" y="1438836"/>
                </a:cubicBezTo>
                <a:cubicBezTo>
                  <a:pt x="1931894" y="1420906"/>
                  <a:pt x="1928773" y="1402580"/>
                  <a:pt x="1922929" y="1385047"/>
                </a:cubicBezTo>
                <a:cubicBezTo>
                  <a:pt x="1910113" y="1346598"/>
                  <a:pt x="1904477" y="1333130"/>
                  <a:pt x="1896035" y="1290918"/>
                </a:cubicBezTo>
                <a:cubicBezTo>
                  <a:pt x="1890688" y="1264182"/>
                  <a:pt x="1887935" y="1236972"/>
                  <a:pt x="1882588" y="1210236"/>
                </a:cubicBezTo>
                <a:cubicBezTo>
                  <a:pt x="1824015" y="917367"/>
                  <a:pt x="1906958" y="1346796"/>
                  <a:pt x="1855694" y="1116106"/>
                </a:cubicBezTo>
                <a:cubicBezTo>
                  <a:pt x="1834923" y="1022638"/>
                  <a:pt x="1851764" y="1058185"/>
                  <a:pt x="1828800" y="981636"/>
                </a:cubicBezTo>
                <a:cubicBezTo>
                  <a:pt x="1820654" y="954482"/>
                  <a:pt x="1801906" y="929302"/>
                  <a:pt x="1801906" y="900953"/>
                </a:cubicBezTo>
                <a:lnTo>
                  <a:pt x="1801906" y="0"/>
                </a:lnTo>
              </a:path>
            </a:pathLst>
          </a:custGeom>
          <a:ln w="63500">
            <a:solidFill>
              <a:srgbClr val="00B0F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10" name="Obrázek 9" descr="09-blue.png"/>
          <p:cNvPicPr>
            <a:picLocks noChangeAspect="1"/>
          </p:cNvPicPr>
          <p:nvPr/>
        </p:nvPicPr>
        <p:blipFill>
          <a:blip r:embed="rId4" cstate="print">
            <a:lum bright="70000" contrast="-70000"/>
          </a:blip>
          <a:stretch>
            <a:fillRect/>
          </a:stretch>
        </p:blipFill>
        <p:spPr>
          <a:xfrm>
            <a:off x="4932040" y="6165304"/>
            <a:ext cx="792088" cy="631785"/>
          </a:xfrm>
          <a:prstGeom prst="rect">
            <a:avLst/>
          </a:prstGeom>
        </p:spPr>
      </p:pic>
      <p:pic>
        <p:nvPicPr>
          <p:cNvPr id="20" name="Obrázek 19" descr="ptak-boule.jpg"/>
          <p:cNvPicPr>
            <a:picLocks noChangeAspect="1"/>
          </p:cNvPicPr>
          <p:nvPr/>
        </p:nvPicPr>
        <p:blipFill>
          <a:blip r:embed="rId5" cstate="print"/>
          <a:stretch>
            <a:fillRect/>
          </a:stretch>
        </p:blipFill>
        <p:spPr>
          <a:xfrm>
            <a:off x="2339752" y="1773604"/>
            <a:ext cx="4545345" cy="3239572"/>
          </a:xfrm>
          <a:prstGeom prst="rect">
            <a:avLst/>
          </a:prstGeom>
        </p:spPr>
      </p:pic>
      <p:pic>
        <p:nvPicPr>
          <p:cNvPr id="23" name="Obrázek 22" descr="09-blue.png"/>
          <p:cNvPicPr>
            <a:picLocks noChangeAspect="1"/>
          </p:cNvPicPr>
          <p:nvPr/>
        </p:nvPicPr>
        <p:blipFill>
          <a:blip r:embed="rId4" cstate="print">
            <a:lum bright="70000" contrast="-70000"/>
          </a:blip>
          <a:stretch>
            <a:fillRect/>
          </a:stretch>
        </p:blipFill>
        <p:spPr>
          <a:xfrm>
            <a:off x="6660232" y="0"/>
            <a:ext cx="792088" cy="6317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Effect transition="in" filter="fade">
                                      <p:cBhvr>
                                        <p:cTn id="20" dur="1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5.27778E-6 -1.85185E-6 C -0.00244 -0.02662 -0.00053 -0.05231 0.00295 -0.07847 C 0.00364 -0.10579 0.00277 -0.13218 0.00729 -0.1588 C 0.00763 -0.16088 0.0085 -0.1625 0.00885 -0.16458 C 0.01006 -0.17176 0.01076 -0.17893 0.0118 -0.18611 C 0.01232 -0.18935 0.01319 -0.19606 0.01319 -0.19606 C 0.0144 -0.22315 0.01423 -0.23958 0.02499 -0.26065 C 0.02725 -0.2706 0.03038 -0.27685 0.0368 -0.28218 C 0.0434 -0.29583 0.03923 -0.29236 0.04704 -0.29606 C 0.05381 -0.30949 0.04965 -0.30648 0.05729 -0.30972 C 0.05885 -0.31157 0.06058 -0.31319 0.0618 -0.31551 C 0.06302 -0.31782 0.06319 -0.3213 0.06475 -0.32338 C 0.06701 -0.32639 0.07065 -0.32685 0.07343 -0.3294 C 0.07447 -0.33125 0.07499 -0.33356 0.07638 -0.33518 C 0.07899 -0.33819 0.08524 -0.34305 0.08524 -0.34305 C 0.0868 -0.34884 0.08923 -0.35324 0.09114 -0.3588 " pathEditMode="relative" ptsTypes="fffffffffffffffA">
                                      <p:cBhvr>
                                        <p:cTn id="30" dur="2000" fill="hold"/>
                                        <p:tgtEl>
                                          <p:spTgt spid="10"/>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3.33333E-6 3.7037E-7 C 0.00156 0.01297 0.00486 0.02454 0.00729 0.03727 C 0.00781 0.0595 0.00903 0.10764 0.01024 0.13125 C 0.01059 0.13658 0.01094 0.14167 0.01163 0.147 C 0.0125 0.15417 0.01458 0.16852 0.01458 0.16852 C 0.01511 0.1757 0.01615 0.19815 0.01754 0.20787 C 0.01997 0.22385 0.02552 0.23889 0.02778 0.25487 C 0.0283 0.26598 0.0283 0.27709 0.02934 0.28797 C 0.02969 0.29213 0.03125 0.29607 0.03229 0.3 C 0.03281 0.30186 0.03368 0.30579 0.03368 0.30579 C 0.03316 0.31436 0.03316 0.32292 0.03229 0.33125 C 0.0316 0.33889 0.02049 0.36065 0.01615 0.36667 C 0.01337 0.37709 0.0099 0.38774 0.00278 0.39399 C 0.00017 0.40533 0.00347 0.39537 -0.00295 0.40394 C -0.00417 0.40556 -0.00451 0.40811 -0.0059 0.40973 C -0.00851 0.41274 -0.01476 0.4176 -0.01476 0.4176 C -0.01771 0.42848 -0.01528 0.422 -0.025 0.43519 C -0.03212 0.44491 -0.03229 0.45625 -0.04271 0.46065 C -0.05486 0.4713 -0.04028 0.45718 -0.05 0.47061 C -0.05364 0.47547 -0.05903 0.48056 -0.06337 0.48426 C -0.06528 0.4919 -0.06944 0.49422 -0.07361 0.5 C -0.07587 0.50973 -0.07917 0.51621 -0.08542 0.52153 C -0.08837 0.52732 -0.08802 0.52801 -0.09271 0.53125 C -0.0941 0.53218 -0.09722 0.53334 -0.09722 0.53334 " pathEditMode="relative" ptsTypes="fffffffffffffffffffffffA">
                                      <p:cBhvr>
                                        <p:cTn id="40" dur="2000" fill="hold"/>
                                        <p:tgtEl>
                                          <p:spTgt spid="23"/>
                                        </p:tgtEl>
                                        <p:attrNameLst>
                                          <p:attrName>ppt_x</p:attrName>
                                          <p:attrName>ppt_y</p:attrName>
                                        </p:attrNameLst>
                                      </p:cBhvr>
                                    </p:animMotion>
                                  </p:childTnLst>
                                  <p:subTnLst>
                                    <p:set>
                                      <p:cBhvr override="childStyle">
                                        <p:cTn dur="1" fill="hold" display="0" masterRel="sameClick" afterEffect="1">
                                          <p:stCondLst>
                                            <p:cond evt="end" delay="0">
                                              <p:tn val="39"/>
                                            </p:cond>
                                          </p:stCondLst>
                                        </p:cTn>
                                        <p:tgtEl>
                                          <p:spTgt spid="23"/>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09115 -0.3588 L -0.37344 -0.65278 " pathEditMode="relative" ptsTypes="AA">
                                      <p:cBhvr>
                                        <p:cTn id="44" dur="2000" fill="hold"/>
                                        <p:tgtEl>
                                          <p:spTgt spid="10"/>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2000"/>
                                        <p:tgtEl>
                                          <p:spTgt spid="10"/>
                                        </p:tgtEl>
                                      </p:cBhvr>
                                    </p:animEffect>
                                    <p:set>
                                      <p:cBhvr>
                                        <p:cTn id="55" dur="1" fill="hold">
                                          <p:stCondLst>
                                            <p:cond delay="1999"/>
                                          </p:stCondLst>
                                        </p:cTn>
                                        <p:tgtEl>
                                          <p:spTgt spid="10"/>
                                        </p:tgtEl>
                                        <p:attrNameLst>
                                          <p:attrName>style.visibility</p:attrName>
                                        </p:attrNameLst>
                                      </p:cBhvr>
                                      <p:to>
                                        <p:strVal val="hidden"/>
                                      </p:to>
                                    </p:set>
                                  </p:childTnLst>
                                </p:cTn>
                              </p:par>
                              <p:par>
                                <p:cTn id="56" presetID="53" presetClass="entr" presetSubtype="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3000" fill="hold"/>
                                        <p:tgtEl>
                                          <p:spTgt spid="20"/>
                                        </p:tgtEl>
                                        <p:attrNameLst>
                                          <p:attrName>ppt_w</p:attrName>
                                        </p:attrNameLst>
                                      </p:cBhvr>
                                      <p:tavLst>
                                        <p:tav tm="0">
                                          <p:val>
                                            <p:fltVal val="0"/>
                                          </p:val>
                                        </p:tav>
                                        <p:tav tm="100000">
                                          <p:val>
                                            <p:strVal val="#ppt_w"/>
                                          </p:val>
                                        </p:tav>
                                      </p:tavLst>
                                    </p:anim>
                                    <p:anim calcmode="lin" valueType="num">
                                      <p:cBhvr>
                                        <p:cTn id="59" dur="3000" fill="hold"/>
                                        <p:tgtEl>
                                          <p:spTgt spid="20"/>
                                        </p:tgtEl>
                                        <p:attrNameLst>
                                          <p:attrName>ppt_h</p:attrName>
                                        </p:attrNameLst>
                                      </p:cBhvr>
                                      <p:tavLst>
                                        <p:tav tm="0">
                                          <p:val>
                                            <p:fltVal val="0"/>
                                          </p:val>
                                        </p:tav>
                                        <p:tav tm="100000">
                                          <p:val>
                                            <p:strVal val="#ppt_h"/>
                                          </p:val>
                                        </p:tav>
                                      </p:tavLst>
                                    </p:anim>
                                    <p:animEffect transition="in" filter="fade">
                                      <p:cBhvr>
                                        <p:cTn id="60"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4" grpId="1"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3" cstate="print"/>
          <a:srcRect/>
          <a:stretch>
            <a:fillRect/>
          </a:stretch>
        </p:blipFill>
        <p:spPr bwMode="auto">
          <a:xfrm>
            <a:off x="4140200" y="0"/>
            <a:ext cx="5003800" cy="2997200"/>
          </a:xfrm>
          <a:prstGeom prst="rect">
            <a:avLst/>
          </a:prstGeom>
          <a:noFill/>
          <a:ln w="9525">
            <a:noFill/>
            <a:miter lim="800000"/>
            <a:headEnd/>
            <a:tailEnd/>
          </a:ln>
          <a:effectLst/>
        </p:spPr>
      </p:pic>
      <p:pic>
        <p:nvPicPr>
          <p:cNvPr id="40963" name="Picture 5"/>
          <p:cNvPicPr>
            <a:picLocks noChangeAspect="1" noChangeArrowheads="1"/>
          </p:cNvPicPr>
          <p:nvPr/>
        </p:nvPicPr>
        <p:blipFill>
          <a:blip r:embed="rId4" cstate="print"/>
          <a:srcRect/>
          <a:stretch>
            <a:fillRect/>
          </a:stretch>
        </p:blipFill>
        <p:spPr bwMode="auto">
          <a:xfrm>
            <a:off x="0" y="4105275"/>
            <a:ext cx="4716463" cy="2752725"/>
          </a:xfrm>
          <a:prstGeom prst="rect">
            <a:avLst/>
          </a:prstGeom>
          <a:noFill/>
          <a:ln w="9525">
            <a:noFill/>
            <a:miter lim="800000"/>
            <a:headEnd/>
            <a:tailEnd/>
          </a:ln>
          <a:effectLst/>
        </p:spPr>
      </p:pic>
      <p:pic>
        <p:nvPicPr>
          <p:cNvPr id="40964" name="Picture 6"/>
          <p:cNvPicPr>
            <a:picLocks noChangeAspect="1" noChangeArrowheads="1"/>
          </p:cNvPicPr>
          <p:nvPr/>
        </p:nvPicPr>
        <p:blipFill>
          <a:blip r:embed="rId5" cstate="print"/>
          <a:srcRect/>
          <a:stretch>
            <a:fillRect/>
          </a:stretch>
        </p:blipFill>
        <p:spPr bwMode="auto">
          <a:xfrm>
            <a:off x="4427538" y="4087813"/>
            <a:ext cx="4716462" cy="2770187"/>
          </a:xfrm>
          <a:prstGeom prst="rect">
            <a:avLst/>
          </a:prstGeom>
          <a:noFill/>
          <a:ln w="9525">
            <a:noFill/>
            <a:miter lim="800000"/>
            <a:headEnd/>
            <a:tailEnd/>
          </a:ln>
          <a:effectLst/>
        </p:spPr>
      </p:pic>
      <p:pic>
        <p:nvPicPr>
          <p:cNvPr id="40965" name="Picture 7"/>
          <p:cNvPicPr>
            <a:picLocks noChangeAspect="1" noChangeArrowheads="1"/>
          </p:cNvPicPr>
          <p:nvPr/>
        </p:nvPicPr>
        <p:blipFill>
          <a:blip r:embed="rId6" cstate="print"/>
          <a:srcRect/>
          <a:stretch>
            <a:fillRect/>
          </a:stretch>
        </p:blipFill>
        <p:spPr bwMode="auto">
          <a:xfrm>
            <a:off x="0" y="0"/>
            <a:ext cx="4427538" cy="2997200"/>
          </a:xfrm>
          <a:prstGeom prst="rect">
            <a:avLst/>
          </a:prstGeom>
          <a:noFill/>
          <a:ln w="9525">
            <a:noFill/>
            <a:miter lim="800000"/>
            <a:headEnd/>
            <a:tailEnd/>
          </a:ln>
          <a:effectLst/>
        </p:spPr>
      </p:pic>
      <p:sp>
        <p:nvSpPr>
          <p:cNvPr id="40966" name="Text Box 8"/>
          <p:cNvSpPr txBox="1">
            <a:spLocks noChangeArrowheads="1"/>
          </p:cNvSpPr>
          <p:nvPr/>
        </p:nvSpPr>
        <p:spPr bwMode="auto">
          <a:xfrm>
            <a:off x="823913" y="3292475"/>
            <a:ext cx="7780337" cy="579438"/>
          </a:xfrm>
          <a:prstGeom prst="rect">
            <a:avLst/>
          </a:prstGeom>
          <a:noFill/>
          <a:ln w="9525">
            <a:noFill/>
            <a:miter lim="800000"/>
            <a:headEnd/>
            <a:tailEnd/>
          </a:ln>
          <a:effectLst/>
        </p:spPr>
        <p:txBody>
          <a:bodyPr wrap="none">
            <a:spAutoFit/>
          </a:bodyPr>
          <a:lstStyle/>
          <a:p>
            <a:pPr eaLnBrk="1" hangingPunct="1"/>
            <a:r>
              <a:rPr lang="cs-CZ" altLang="cs-CZ" sz="3200"/>
              <a:t>Potisky, polepy, povrchové úpravy skel</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68313" y="-171450"/>
            <a:ext cx="8229600" cy="1143000"/>
          </a:xfrm>
        </p:spPr>
        <p:txBody>
          <a:bodyPr/>
          <a:lstStyle/>
          <a:p>
            <a:pPr eaLnBrk="1" hangingPunct="1"/>
            <a:r>
              <a:rPr lang="cs-CZ" altLang="cs-CZ" sz="3600" b="1" dirty="0" smtClean="0">
                <a:solidFill>
                  <a:schemeClr val="tx1"/>
                </a:solidFill>
              </a:rPr>
              <a:t>Zapomeňte na „plašení“ a siluety!</a:t>
            </a:r>
          </a:p>
        </p:txBody>
      </p:sp>
      <p:pic>
        <p:nvPicPr>
          <p:cNvPr id="3" name="Obrázek 2" descr="P1040375.jpg"/>
          <p:cNvPicPr>
            <a:picLocks noChangeAspect="1"/>
          </p:cNvPicPr>
          <p:nvPr/>
        </p:nvPicPr>
        <p:blipFill>
          <a:blip r:embed="rId3" cstate="print"/>
          <a:srcRect l="4069" t="16049" r="5396" b="14815"/>
          <a:stretch>
            <a:fillRect/>
          </a:stretch>
        </p:blipFill>
        <p:spPr>
          <a:xfrm>
            <a:off x="3923928" y="836712"/>
            <a:ext cx="4809106" cy="4896544"/>
          </a:xfrm>
          <a:prstGeom prst="rect">
            <a:avLst/>
          </a:prstGeom>
        </p:spPr>
      </p:pic>
      <p:pic>
        <p:nvPicPr>
          <p:cNvPr id="4" name="Picture 6" descr="P1040320"/>
          <p:cNvPicPr>
            <a:picLocks noChangeAspect="1" noChangeArrowheads="1"/>
          </p:cNvPicPr>
          <p:nvPr/>
        </p:nvPicPr>
        <p:blipFill>
          <a:blip r:embed="rId4" cstate="print"/>
          <a:srcRect/>
          <a:stretch>
            <a:fillRect/>
          </a:stretch>
        </p:blipFill>
        <p:spPr bwMode="auto">
          <a:xfrm>
            <a:off x="107504" y="1124744"/>
            <a:ext cx="3725986" cy="4968552"/>
          </a:xfrm>
          <a:prstGeom prst="rect">
            <a:avLst/>
          </a:prstGeom>
          <a:noFill/>
          <a:ln w="9525">
            <a:noFill/>
            <a:miter lim="800000"/>
            <a:headEnd/>
            <a:tailEnd/>
          </a:ln>
        </p:spPr>
      </p:pic>
      <p:pic>
        <p:nvPicPr>
          <p:cNvPr id="6" name="Obrázek 5" descr="IMG_5897.JPG"/>
          <p:cNvPicPr>
            <a:picLocks noChangeAspect="1"/>
          </p:cNvPicPr>
          <p:nvPr/>
        </p:nvPicPr>
        <p:blipFill>
          <a:blip r:embed="rId5" cstate="print"/>
          <a:srcRect l="6667" t="5185" r="4444" b="5926"/>
          <a:stretch>
            <a:fillRect/>
          </a:stretch>
        </p:blipFill>
        <p:spPr>
          <a:xfrm>
            <a:off x="5436096" y="4059070"/>
            <a:ext cx="3672408" cy="2754306"/>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Obrázek 2"/>
          <p:cNvPicPr>
            <a:picLocks noChangeAspect="1"/>
          </p:cNvPicPr>
          <p:nvPr/>
        </p:nvPicPr>
        <p:blipFill>
          <a:blip r:embed="rId3" cstate="print"/>
          <a:srcRect/>
          <a:stretch>
            <a:fillRect/>
          </a:stretch>
        </p:blipFill>
        <p:spPr bwMode="auto">
          <a:xfrm>
            <a:off x="-1262063" y="-65088"/>
            <a:ext cx="11668126" cy="6988176"/>
          </a:xfrm>
          <a:prstGeom prst="rect">
            <a:avLst/>
          </a:prstGeom>
          <a:noFill/>
          <a:ln w="9525">
            <a:noFill/>
            <a:miter lim="800000"/>
            <a:headEnd/>
            <a:tailEnd/>
          </a:ln>
        </p:spPr>
      </p:pic>
      <p:sp>
        <p:nvSpPr>
          <p:cNvPr id="41987" name="Rectangle 4"/>
          <p:cNvSpPr>
            <a:spLocks noGrp="1" noChangeArrowheads="1"/>
          </p:cNvSpPr>
          <p:nvPr>
            <p:ph type="title"/>
          </p:nvPr>
        </p:nvSpPr>
        <p:spPr>
          <a:xfrm>
            <a:off x="-107950" y="620713"/>
            <a:ext cx="8229600" cy="1143000"/>
          </a:xfrm>
        </p:spPr>
        <p:txBody>
          <a:bodyPr/>
          <a:lstStyle/>
          <a:p>
            <a:pPr algn="l"/>
            <a:r>
              <a:rPr lang="cs-CZ" altLang="cs-CZ" sz="3600" smtClean="0">
                <a:solidFill>
                  <a:schemeClr val="bg1"/>
                </a:solidFill>
                <a:latin typeface="Calibri" pitchFamily="34" charset="0"/>
                <a:cs typeface="Calibri" pitchFamily="34" charset="0"/>
              </a:rPr>
              <a:t>Opatření vždy na </a:t>
            </a:r>
            <a:r>
              <a:rPr lang="cs-CZ" altLang="cs-CZ" sz="3600" b="1" smtClean="0">
                <a:solidFill>
                  <a:srgbClr val="FF0000"/>
                </a:solidFill>
                <a:latin typeface="Calibri" pitchFamily="34" charset="0"/>
                <a:cs typeface="Calibri" pitchFamily="34" charset="0"/>
              </a:rPr>
              <a:t>vnější – venkovní </a:t>
            </a:r>
            <a:br>
              <a:rPr lang="cs-CZ" altLang="cs-CZ" sz="3600" b="1" smtClean="0">
                <a:solidFill>
                  <a:srgbClr val="FF0000"/>
                </a:solidFill>
                <a:latin typeface="Calibri" pitchFamily="34" charset="0"/>
                <a:cs typeface="Calibri" pitchFamily="34" charset="0"/>
              </a:rPr>
            </a:br>
            <a:r>
              <a:rPr lang="cs-CZ" altLang="cs-CZ" sz="3600" smtClean="0">
                <a:solidFill>
                  <a:schemeClr val="bg1"/>
                </a:solidFill>
                <a:latin typeface="Calibri" pitchFamily="34" charset="0"/>
                <a:cs typeface="Calibri" pitchFamily="34" charset="0"/>
              </a:rPr>
              <a:t>straně výplní</a:t>
            </a:r>
          </a:p>
        </p:txBody>
      </p:sp>
      <p:pic>
        <p:nvPicPr>
          <p:cNvPr id="4" name="Obrázek 3"/>
          <p:cNvPicPr>
            <a:picLocks noChangeAspect="1"/>
          </p:cNvPicPr>
          <p:nvPr/>
        </p:nvPicPr>
        <p:blipFill>
          <a:blip r:embed="rId4" cstate="print"/>
          <a:stretch>
            <a:fillRect/>
          </a:stretch>
        </p:blipFill>
        <p:spPr>
          <a:xfrm>
            <a:off x="5004048" y="3861048"/>
            <a:ext cx="4596782" cy="2755631"/>
          </a:xfrm>
          <a:prstGeom prst="rect">
            <a:avLst/>
          </a:prstGeom>
          <a:effectLst>
            <a:softEdge rad="127000"/>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IMG_6341.JPG"/>
          <p:cNvPicPr>
            <a:picLocks noChangeAspect="1"/>
          </p:cNvPicPr>
          <p:nvPr/>
        </p:nvPicPr>
        <p:blipFill>
          <a:blip r:embed="rId3" cstate="print"/>
          <a:srcRect l="8403" t="8964" r="11765" b="5882"/>
          <a:stretch>
            <a:fillRect/>
          </a:stretch>
        </p:blipFill>
        <p:spPr>
          <a:xfrm>
            <a:off x="-90010" y="0"/>
            <a:ext cx="9686850" cy="7749480"/>
          </a:xfrm>
          <a:prstGeom prst="rect">
            <a:avLst/>
          </a:prstGeom>
        </p:spPr>
      </p:pic>
      <p:sp>
        <p:nvSpPr>
          <p:cNvPr id="41987" name="Rectangle 4"/>
          <p:cNvSpPr>
            <a:spLocks noGrp="1" noChangeArrowheads="1"/>
          </p:cNvSpPr>
          <p:nvPr>
            <p:ph type="title"/>
          </p:nvPr>
        </p:nvSpPr>
        <p:spPr>
          <a:xfrm>
            <a:off x="-107950" y="620713"/>
            <a:ext cx="8229600" cy="1143000"/>
          </a:xfrm>
        </p:spPr>
        <p:txBody>
          <a:bodyPr/>
          <a:lstStyle/>
          <a:p>
            <a:pPr algn="l"/>
            <a:r>
              <a:rPr lang="cs-CZ" altLang="cs-CZ" sz="3600" smtClean="0">
                <a:solidFill>
                  <a:schemeClr val="bg1"/>
                </a:solidFill>
                <a:latin typeface="Calibri" pitchFamily="34" charset="0"/>
                <a:cs typeface="Calibri" pitchFamily="34" charset="0"/>
              </a:rPr>
              <a:t>Opatření vždy na </a:t>
            </a:r>
            <a:r>
              <a:rPr lang="cs-CZ" altLang="cs-CZ" sz="3600" b="1" smtClean="0">
                <a:solidFill>
                  <a:srgbClr val="FF0000"/>
                </a:solidFill>
                <a:latin typeface="Calibri" pitchFamily="34" charset="0"/>
                <a:cs typeface="Calibri" pitchFamily="34" charset="0"/>
              </a:rPr>
              <a:t>vnější – venkovní </a:t>
            </a:r>
            <a:br>
              <a:rPr lang="cs-CZ" altLang="cs-CZ" sz="3600" b="1" smtClean="0">
                <a:solidFill>
                  <a:srgbClr val="FF0000"/>
                </a:solidFill>
                <a:latin typeface="Calibri" pitchFamily="34" charset="0"/>
                <a:cs typeface="Calibri" pitchFamily="34" charset="0"/>
              </a:rPr>
            </a:br>
            <a:r>
              <a:rPr lang="cs-CZ" altLang="cs-CZ" sz="3600" smtClean="0">
                <a:solidFill>
                  <a:schemeClr val="bg1"/>
                </a:solidFill>
                <a:latin typeface="Calibri" pitchFamily="34" charset="0"/>
                <a:cs typeface="Calibri" pitchFamily="34" charset="0"/>
              </a:rPr>
              <a:t>straně výplní</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p:cNvSpPr>
          <p:nvPr>
            <p:ph type="title"/>
          </p:nvPr>
        </p:nvSpPr>
        <p:spPr/>
        <p:txBody>
          <a:bodyPr/>
          <a:lstStyle/>
          <a:p>
            <a:pPr algn="l"/>
            <a:r>
              <a:rPr lang="cs-CZ" altLang="cs-CZ" sz="3600" smtClean="0">
                <a:latin typeface="Calibri" pitchFamily="34" charset="0"/>
                <a:cs typeface="Calibri" pitchFamily="34" charset="0"/>
              </a:rPr>
              <a:t>Polepy/potisky nemusí být nijak výrazné, </a:t>
            </a:r>
            <a:r>
              <a:rPr lang="cs-CZ" altLang="cs-CZ" sz="3600" b="1" smtClean="0">
                <a:solidFill>
                  <a:srgbClr val="FF0000"/>
                </a:solidFill>
                <a:latin typeface="Calibri" pitchFamily="34" charset="0"/>
                <a:cs typeface="Calibri" pitchFamily="34" charset="0"/>
              </a:rPr>
              <a:t>musí </a:t>
            </a:r>
            <a:r>
              <a:rPr lang="cs-CZ" altLang="cs-CZ" sz="3600" smtClean="0">
                <a:latin typeface="Calibri" pitchFamily="34" charset="0"/>
                <a:cs typeface="Calibri" pitchFamily="34" charset="0"/>
              </a:rPr>
              <a:t>však </a:t>
            </a:r>
            <a:r>
              <a:rPr lang="cs-CZ" altLang="cs-CZ" sz="3600" b="1" smtClean="0">
                <a:solidFill>
                  <a:srgbClr val="FF0000"/>
                </a:solidFill>
                <a:latin typeface="Calibri" pitchFamily="34" charset="0"/>
                <a:cs typeface="Calibri" pitchFamily="34" charset="0"/>
              </a:rPr>
              <a:t>pokrývat celou plochu výplně</a:t>
            </a:r>
          </a:p>
        </p:txBody>
      </p:sp>
      <p:pic>
        <p:nvPicPr>
          <p:cNvPr id="43011" name="Obrázek 2"/>
          <p:cNvPicPr>
            <a:picLocks noChangeAspect="1"/>
          </p:cNvPicPr>
          <p:nvPr/>
        </p:nvPicPr>
        <p:blipFill>
          <a:blip r:embed="rId2" cstate="print"/>
          <a:srcRect/>
          <a:stretch>
            <a:fillRect/>
          </a:stretch>
        </p:blipFill>
        <p:spPr bwMode="auto">
          <a:xfrm>
            <a:off x="0" y="1781175"/>
            <a:ext cx="6769100" cy="5076825"/>
          </a:xfrm>
          <a:prstGeom prst="rect">
            <a:avLst/>
          </a:prstGeom>
          <a:noFill/>
          <a:ln w="9525">
            <a:noFill/>
            <a:miter lim="800000"/>
            <a:headEnd/>
            <a:tailEnd/>
          </a:ln>
        </p:spPr>
      </p:pic>
      <p:pic>
        <p:nvPicPr>
          <p:cNvPr id="43012" name="Obrázek 4"/>
          <p:cNvPicPr>
            <a:picLocks noChangeAspect="1"/>
          </p:cNvPicPr>
          <p:nvPr/>
        </p:nvPicPr>
        <p:blipFill>
          <a:blip r:embed="rId3" cstate="print"/>
          <a:srcRect/>
          <a:stretch>
            <a:fillRect/>
          </a:stretch>
        </p:blipFill>
        <p:spPr bwMode="auto">
          <a:xfrm>
            <a:off x="5219700" y="2636838"/>
            <a:ext cx="3630613" cy="2722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p:cNvSpPr>
          <p:nvPr>
            <p:ph type="title"/>
          </p:nvPr>
        </p:nvSpPr>
        <p:spPr>
          <a:xfrm>
            <a:off x="952500" y="333375"/>
            <a:ext cx="8229600" cy="1143000"/>
          </a:xfrm>
        </p:spPr>
        <p:txBody>
          <a:bodyPr/>
          <a:lstStyle/>
          <a:p>
            <a:pPr algn="l"/>
            <a:r>
              <a:rPr lang="cs-CZ" altLang="cs-CZ" sz="3600" b="1" smtClean="0">
                <a:solidFill>
                  <a:srgbClr val="FF0000"/>
                </a:solidFill>
                <a:latin typeface="Calibri" pitchFamily="34" charset="0"/>
                <a:cs typeface="Calibri" pitchFamily="34" charset="0"/>
              </a:rPr>
              <a:t>UV polepy </a:t>
            </a:r>
            <a:r>
              <a:rPr lang="cs-CZ" altLang="cs-CZ" sz="3600" smtClean="0">
                <a:latin typeface="Calibri" pitchFamily="34" charset="0"/>
                <a:cs typeface="Calibri" pitchFamily="34" charset="0"/>
              </a:rPr>
              <a:t>– vhodné </a:t>
            </a:r>
            <a:r>
              <a:rPr lang="cs-CZ" altLang="cs-CZ" sz="3600" b="1" smtClean="0">
                <a:solidFill>
                  <a:srgbClr val="FF0000"/>
                </a:solidFill>
                <a:latin typeface="Calibri" pitchFamily="34" charset="0"/>
                <a:cs typeface="Calibri" pitchFamily="34" charset="0"/>
              </a:rPr>
              <a:t>na menší plochy</a:t>
            </a:r>
            <a:r>
              <a:rPr lang="cs-CZ" altLang="cs-CZ" sz="3600" smtClean="0">
                <a:latin typeface="Calibri" pitchFamily="34" charset="0"/>
                <a:cs typeface="Calibri" pitchFamily="34" charset="0"/>
              </a:rPr>
              <a:t>, typicky okna RD</a:t>
            </a:r>
          </a:p>
        </p:txBody>
      </p:sp>
      <p:pic>
        <p:nvPicPr>
          <p:cNvPr id="6" name="Obrázek 5" descr="IMG_7262.JPG"/>
          <p:cNvPicPr>
            <a:picLocks noChangeAspect="1"/>
          </p:cNvPicPr>
          <p:nvPr/>
        </p:nvPicPr>
        <p:blipFill>
          <a:blip r:embed="rId3" cstate="print"/>
          <a:stretch>
            <a:fillRect/>
          </a:stretch>
        </p:blipFill>
        <p:spPr>
          <a:xfrm>
            <a:off x="1052512" y="2996952"/>
            <a:ext cx="4959648" cy="3719736"/>
          </a:xfrm>
          <a:prstGeom prst="rect">
            <a:avLst/>
          </a:prstGeom>
        </p:spPr>
      </p:pic>
      <p:pic>
        <p:nvPicPr>
          <p:cNvPr id="9" name="Obrázek 8" descr="IMG_7268.JPG"/>
          <p:cNvPicPr>
            <a:picLocks noChangeAspect="1"/>
          </p:cNvPicPr>
          <p:nvPr/>
        </p:nvPicPr>
        <p:blipFill>
          <a:blip r:embed="rId4" cstate="print"/>
          <a:stretch>
            <a:fillRect/>
          </a:stretch>
        </p:blipFill>
        <p:spPr>
          <a:xfrm rot="16200000">
            <a:off x="4511316" y="1700809"/>
            <a:ext cx="5184575" cy="3888431"/>
          </a:xfrm>
          <a:prstGeom prst="rect">
            <a:avLst/>
          </a:prstGeom>
        </p:spPr>
      </p:pic>
      <p:pic>
        <p:nvPicPr>
          <p:cNvPr id="10" name="Obrázek 9" descr="IMG_7275.JPG"/>
          <p:cNvPicPr>
            <a:picLocks noChangeAspect="1"/>
          </p:cNvPicPr>
          <p:nvPr/>
        </p:nvPicPr>
        <p:blipFill>
          <a:blip r:embed="rId5" cstate="print"/>
          <a:stretch>
            <a:fillRect/>
          </a:stretch>
        </p:blipFill>
        <p:spPr>
          <a:xfrm rot="16200000">
            <a:off x="-348546" y="1940834"/>
            <a:ext cx="3072342" cy="230425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Obrázek 1"/>
          <p:cNvPicPr>
            <a:picLocks noChangeAspect="1"/>
          </p:cNvPicPr>
          <p:nvPr/>
        </p:nvPicPr>
        <p:blipFill>
          <a:blip r:embed="rId3" cstate="print"/>
          <a:srcRect/>
          <a:stretch>
            <a:fillRect/>
          </a:stretch>
        </p:blipFill>
        <p:spPr bwMode="auto">
          <a:xfrm>
            <a:off x="9525" y="0"/>
            <a:ext cx="9134475" cy="685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p:cNvSpPr>
          <p:nvPr>
            <p:ph type="title"/>
          </p:nvPr>
        </p:nvSpPr>
        <p:spPr>
          <a:xfrm>
            <a:off x="952500" y="333375"/>
            <a:ext cx="8229600" cy="1143000"/>
          </a:xfrm>
        </p:spPr>
        <p:txBody>
          <a:bodyPr/>
          <a:lstStyle/>
          <a:p>
            <a:pPr algn="l"/>
            <a:r>
              <a:rPr lang="cs-CZ" altLang="cs-CZ" sz="3600" b="1" smtClean="0">
                <a:solidFill>
                  <a:srgbClr val="FF0000"/>
                </a:solidFill>
                <a:latin typeface="Calibri" pitchFamily="34" charset="0"/>
                <a:cs typeface="Calibri" pitchFamily="34" charset="0"/>
              </a:rPr>
              <a:t>UV polepy </a:t>
            </a:r>
            <a:r>
              <a:rPr lang="cs-CZ" altLang="cs-CZ" sz="3600" smtClean="0">
                <a:latin typeface="Calibri" pitchFamily="34" charset="0"/>
                <a:cs typeface="Calibri" pitchFamily="34" charset="0"/>
              </a:rPr>
              <a:t>– vhodné </a:t>
            </a:r>
            <a:r>
              <a:rPr lang="cs-CZ" altLang="cs-CZ" sz="3600" b="1" smtClean="0">
                <a:solidFill>
                  <a:srgbClr val="FF0000"/>
                </a:solidFill>
                <a:latin typeface="Calibri" pitchFamily="34" charset="0"/>
                <a:cs typeface="Calibri" pitchFamily="34" charset="0"/>
              </a:rPr>
              <a:t>na menší plochy</a:t>
            </a:r>
            <a:r>
              <a:rPr lang="cs-CZ" altLang="cs-CZ" sz="3600" smtClean="0">
                <a:latin typeface="Calibri" pitchFamily="34" charset="0"/>
                <a:cs typeface="Calibri" pitchFamily="34" charset="0"/>
              </a:rPr>
              <a:t>, typicky okna RD</a:t>
            </a:r>
          </a:p>
        </p:txBody>
      </p:sp>
      <p:pic>
        <p:nvPicPr>
          <p:cNvPr id="7" name="Obrázek 6" descr="DSCN5011.JPG"/>
          <p:cNvPicPr>
            <a:picLocks noChangeAspect="1"/>
          </p:cNvPicPr>
          <p:nvPr/>
        </p:nvPicPr>
        <p:blipFill>
          <a:blip r:embed="rId3" cstate="print"/>
          <a:stretch>
            <a:fillRect/>
          </a:stretch>
        </p:blipFill>
        <p:spPr>
          <a:xfrm>
            <a:off x="83501" y="2996952"/>
            <a:ext cx="4992555" cy="3744416"/>
          </a:xfrm>
          <a:prstGeom prst="rect">
            <a:avLst/>
          </a:prstGeom>
        </p:spPr>
      </p:pic>
      <p:pic>
        <p:nvPicPr>
          <p:cNvPr id="4" name="Obrázek 3" descr="DSCN5362.JPG"/>
          <p:cNvPicPr>
            <a:picLocks noChangeAspect="1"/>
          </p:cNvPicPr>
          <p:nvPr/>
        </p:nvPicPr>
        <p:blipFill>
          <a:blip r:embed="rId4" cstate="print"/>
          <a:stretch>
            <a:fillRect/>
          </a:stretch>
        </p:blipFill>
        <p:spPr>
          <a:xfrm>
            <a:off x="4259966" y="1259544"/>
            <a:ext cx="4812822" cy="360961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Obrázek 6"/>
          <p:cNvPicPr>
            <a:picLocks noChangeAspect="1"/>
          </p:cNvPicPr>
          <p:nvPr/>
        </p:nvPicPr>
        <p:blipFill>
          <a:blip r:embed="rId3" cstate="print"/>
          <a:srcRect/>
          <a:stretch>
            <a:fillRect/>
          </a:stretch>
        </p:blipFill>
        <p:spPr bwMode="auto">
          <a:xfrm>
            <a:off x="-20638" y="0"/>
            <a:ext cx="10290176" cy="6858000"/>
          </a:xfrm>
          <a:prstGeom prst="rect">
            <a:avLst/>
          </a:prstGeom>
          <a:noFill/>
          <a:ln w="9525">
            <a:noFill/>
            <a:miter lim="800000"/>
            <a:headEnd/>
            <a:tailEnd/>
          </a:ln>
        </p:spPr>
      </p:pic>
      <p:sp>
        <p:nvSpPr>
          <p:cNvPr id="45059" name="Nadpis 1"/>
          <p:cNvSpPr>
            <a:spLocks noGrp="1"/>
          </p:cNvSpPr>
          <p:nvPr>
            <p:ph type="title"/>
          </p:nvPr>
        </p:nvSpPr>
        <p:spPr>
          <a:xfrm>
            <a:off x="-2773363" y="5749925"/>
            <a:ext cx="8229601" cy="1143000"/>
          </a:xfrm>
        </p:spPr>
        <p:txBody>
          <a:bodyPr/>
          <a:lstStyle/>
          <a:p>
            <a:pPr algn="r"/>
            <a:r>
              <a:rPr lang="cs-CZ" altLang="cs-CZ" sz="3200" b="1" smtClean="0">
                <a:latin typeface="Calibri" pitchFamily="34" charset="0"/>
                <a:cs typeface="Calibri" pitchFamily="34" charset="0"/>
              </a:rPr>
              <a:t>KCEV Krtek, SKRNAP Vrchlabí</a:t>
            </a:r>
          </a:p>
        </p:txBody>
      </p:sp>
      <p:sp>
        <p:nvSpPr>
          <p:cNvPr id="45060" name="TextovéPole 1"/>
          <p:cNvSpPr txBox="1">
            <a:spLocks noChangeArrowheads="1"/>
          </p:cNvSpPr>
          <p:nvPr/>
        </p:nvSpPr>
        <p:spPr bwMode="auto">
          <a:xfrm>
            <a:off x="6011863" y="333375"/>
            <a:ext cx="4006850" cy="646113"/>
          </a:xfrm>
          <a:prstGeom prst="rect">
            <a:avLst/>
          </a:prstGeom>
          <a:noFill/>
          <a:ln w="9525">
            <a:noFill/>
            <a:miter lim="800000"/>
            <a:headEnd/>
            <a:tailEnd/>
          </a:ln>
        </p:spPr>
        <p:txBody>
          <a:bodyPr wrap="none">
            <a:spAutoFit/>
          </a:bodyPr>
          <a:lstStyle/>
          <a:p>
            <a:r>
              <a:rPr lang="cs-CZ" altLang="cs-CZ">
                <a:solidFill>
                  <a:srgbClr val="FF0000"/>
                </a:solidFill>
              </a:rPr>
              <a:t>V současnosti především opatření </a:t>
            </a:r>
          </a:p>
          <a:p>
            <a:r>
              <a:rPr lang="cs-CZ" altLang="cs-CZ">
                <a:solidFill>
                  <a:srgbClr val="FF0000"/>
                </a:solidFill>
              </a:rPr>
              <a:t>na již stojících stavbách</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Obrázek 6"/>
          <p:cNvPicPr>
            <a:picLocks noChangeAspect="1"/>
          </p:cNvPicPr>
          <p:nvPr/>
        </p:nvPicPr>
        <p:blipFill>
          <a:blip r:embed="rId3" cstate="print"/>
          <a:srcRect/>
          <a:stretch>
            <a:fillRect/>
          </a:stretch>
        </p:blipFill>
        <p:spPr bwMode="auto">
          <a:xfrm>
            <a:off x="3667125" y="3198813"/>
            <a:ext cx="5476875" cy="3649662"/>
          </a:xfrm>
          <a:prstGeom prst="rect">
            <a:avLst/>
          </a:prstGeom>
          <a:noFill/>
          <a:ln w="9525">
            <a:noFill/>
            <a:miter lim="800000"/>
            <a:headEnd/>
            <a:tailEnd/>
          </a:ln>
        </p:spPr>
      </p:pic>
      <p:pic>
        <p:nvPicPr>
          <p:cNvPr id="46083" name="Obrázek 3"/>
          <p:cNvPicPr>
            <a:picLocks noChangeAspect="1"/>
          </p:cNvPicPr>
          <p:nvPr/>
        </p:nvPicPr>
        <p:blipFill>
          <a:blip r:embed="rId4" cstate="print"/>
          <a:srcRect/>
          <a:stretch>
            <a:fillRect/>
          </a:stretch>
        </p:blipFill>
        <p:spPr bwMode="auto">
          <a:xfrm>
            <a:off x="179388" y="260350"/>
            <a:ext cx="3024187" cy="2016125"/>
          </a:xfrm>
          <a:prstGeom prst="rect">
            <a:avLst/>
          </a:prstGeom>
          <a:noFill/>
          <a:ln w="9525">
            <a:noFill/>
            <a:miter lim="800000"/>
            <a:headEnd/>
            <a:tailEnd/>
          </a:ln>
        </p:spPr>
      </p:pic>
      <p:pic>
        <p:nvPicPr>
          <p:cNvPr id="46084" name="Obrázek 4"/>
          <p:cNvPicPr>
            <a:picLocks noChangeAspect="1"/>
          </p:cNvPicPr>
          <p:nvPr/>
        </p:nvPicPr>
        <p:blipFill>
          <a:blip r:embed="rId5" cstate="print"/>
          <a:srcRect/>
          <a:stretch>
            <a:fillRect/>
          </a:stretch>
        </p:blipFill>
        <p:spPr bwMode="auto">
          <a:xfrm>
            <a:off x="179388" y="2486025"/>
            <a:ext cx="3024187" cy="4021138"/>
          </a:xfrm>
          <a:prstGeom prst="rect">
            <a:avLst/>
          </a:prstGeom>
          <a:noFill/>
          <a:ln w="9525">
            <a:noFill/>
            <a:miter lim="800000"/>
            <a:headEnd/>
            <a:tailEnd/>
          </a:ln>
        </p:spPr>
      </p:pic>
      <p:sp>
        <p:nvSpPr>
          <p:cNvPr id="46085" name="TextovéPole 5"/>
          <p:cNvSpPr txBox="1">
            <a:spLocks noChangeArrowheads="1"/>
          </p:cNvSpPr>
          <p:nvPr/>
        </p:nvSpPr>
        <p:spPr bwMode="auto">
          <a:xfrm>
            <a:off x="3541713" y="260350"/>
            <a:ext cx="4875212" cy="2554288"/>
          </a:xfrm>
          <a:prstGeom prst="rect">
            <a:avLst/>
          </a:prstGeom>
          <a:noFill/>
          <a:ln w="9525">
            <a:noFill/>
            <a:miter lim="800000"/>
            <a:headEnd/>
            <a:tailEnd/>
          </a:ln>
        </p:spPr>
        <p:txBody>
          <a:bodyPr wrap="none">
            <a:spAutoFit/>
          </a:bodyPr>
          <a:lstStyle/>
          <a:p>
            <a:r>
              <a:rPr lang="cs-CZ" altLang="cs-CZ" sz="1600"/>
              <a:t>Řešení: </a:t>
            </a:r>
          </a:p>
          <a:p>
            <a:r>
              <a:rPr lang="cs-CZ" altLang="cs-CZ" sz="1600"/>
              <a:t>šedé body o průměru 7 mm s mezerou 9 mm,</a:t>
            </a:r>
          </a:p>
          <a:p>
            <a:r>
              <a:rPr lang="cs-CZ" altLang="cs-CZ" sz="1600"/>
              <a:t>zmenšující se směrem ke střeše objektu </a:t>
            </a:r>
          </a:p>
          <a:p>
            <a:r>
              <a:rPr lang="cs-CZ" altLang="cs-CZ" sz="1600"/>
              <a:t>na průměr 4 mm s mezerou 12 mm</a:t>
            </a:r>
          </a:p>
          <a:p>
            <a:endParaRPr lang="cs-CZ" altLang="cs-CZ" sz="1600"/>
          </a:p>
          <a:p>
            <a:r>
              <a:rPr lang="cs-CZ" altLang="cs-CZ" sz="1600"/>
              <a:t>Následně zabezpečení schodiště HB:</a:t>
            </a:r>
          </a:p>
          <a:p>
            <a:r>
              <a:rPr lang="cs-CZ" altLang="cs-CZ" sz="1600"/>
              <a:t>černé body na úrovni přízemí o průměru 36 mm</a:t>
            </a:r>
          </a:p>
          <a:p>
            <a:r>
              <a:rPr lang="cs-CZ" altLang="cs-CZ" sz="1600"/>
              <a:t>s mezerami 42 mm, plynule se opět zmenšující</a:t>
            </a:r>
          </a:p>
          <a:p>
            <a:r>
              <a:rPr lang="cs-CZ" altLang="cs-CZ" sz="1600"/>
              <a:t>směrem vzhůru až na průměr 27 mm s mezerou </a:t>
            </a:r>
          </a:p>
          <a:p>
            <a:r>
              <a:rPr lang="cs-CZ" altLang="cs-CZ" sz="1600"/>
              <a:t>52 mm, resp. 20 mm s mezerou 59 mm ve 4. np</a:t>
            </a:r>
          </a:p>
        </p:txBody>
      </p:sp>
      <p:cxnSp>
        <p:nvCxnSpPr>
          <p:cNvPr id="9" name="Přímá spojnice se šipkou 8"/>
          <p:cNvCxnSpPr/>
          <p:nvPr/>
        </p:nvCxnSpPr>
        <p:spPr>
          <a:xfrm flipH="1">
            <a:off x="4643438" y="2924175"/>
            <a:ext cx="576262" cy="129698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Obrázek 3"/>
          <p:cNvPicPr>
            <a:picLocks noChangeAspect="1"/>
          </p:cNvPicPr>
          <p:nvPr/>
        </p:nvPicPr>
        <p:blipFill>
          <a:blip r:embed="rId3" cstate="print"/>
          <a:srcRect/>
          <a:stretch>
            <a:fillRect/>
          </a:stretch>
        </p:blipFill>
        <p:spPr bwMode="auto">
          <a:xfrm>
            <a:off x="4572000" y="-26988"/>
            <a:ext cx="4716463" cy="7115176"/>
          </a:xfrm>
          <a:prstGeom prst="rect">
            <a:avLst/>
          </a:prstGeom>
          <a:noFill/>
          <a:ln w="9525">
            <a:noFill/>
            <a:miter lim="800000"/>
            <a:headEnd/>
            <a:tailEnd/>
          </a:ln>
        </p:spPr>
      </p:pic>
      <p:sp>
        <p:nvSpPr>
          <p:cNvPr id="47107" name="Nadpis 1"/>
          <p:cNvSpPr>
            <a:spLocks noGrp="1"/>
          </p:cNvSpPr>
          <p:nvPr>
            <p:ph type="title"/>
          </p:nvPr>
        </p:nvSpPr>
        <p:spPr>
          <a:xfrm>
            <a:off x="179388" y="274638"/>
            <a:ext cx="8229600" cy="1143000"/>
          </a:xfrm>
        </p:spPr>
        <p:txBody>
          <a:bodyPr/>
          <a:lstStyle/>
          <a:p>
            <a:pPr algn="l"/>
            <a:r>
              <a:rPr lang="cs-CZ" altLang="cs-CZ" sz="3200" b="1" smtClean="0">
                <a:latin typeface="Calibri" pitchFamily="34" charset="0"/>
                <a:cs typeface="Calibri" pitchFamily="34" charset="0"/>
              </a:rPr>
              <a:t>Přírodovědecká fakulta </a:t>
            </a:r>
            <a:br>
              <a:rPr lang="cs-CZ" altLang="cs-CZ" sz="3200" b="1" smtClean="0">
                <a:latin typeface="Calibri" pitchFamily="34" charset="0"/>
                <a:cs typeface="Calibri" pitchFamily="34" charset="0"/>
              </a:rPr>
            </a:br>
            <a:r>
              <a:rPr lang="cs-CZ" altLang="cs-CZ" sz="3200" b="1" smtClean="0">
                <a:latin typeface="Calibri" pitchFamily="34" charset="0"/>
                <a:cs typeface="Calibri" pitchFamily="34" charset="0"/>
              </a:rPr>
              <a:t>UP, Olomouc</a:t>
            </a:r>
          </a:p>
        </p:txBody>
      </p:sp>
      <p:sp>
        <p:nvSpPr>
          <p:cNvPr id="47109" name="TextovéPole 4"/>
          <p:cNvSpPr txBox="1">
            <a:spLocks noChangeArrowheads="1"/>
          </p:cNvSpPr>
          <p:nvPr/>
        </p:nvSpPr>
        <p:spPr bwMode="auto">
          <a:xfrm>
            <a:off x="179388" y="2001838"/>
            <a:ext cx="4083050" cy="922337"/>
          </a:xfrm>
          <a:prstGeom prst="rect">
            <a:avLst/>
          </a:prstGeom>
          <a:noFill/>
          <a:ln w="9525">
            <a:noFill/>
            <a:miter lim="800000"/>
            <a:headEnd/>
            <a:tailEnd/>
          </a:ln>
        </p:spPr>
        <p:txBody>
          <a:bodyPr wrap="none">
            <a:spAutoFit/>
          </a:bodyPr>
          <a:lstStyle/>
          <a:p>
            <a:r>
              <a:rPr lang="cs-CZ" altLang="cs-CZ"/>
              <a:t>Řešení:</a:t>
            </a:r>
          </a:p>
          <a:p>
            <a:r>
              <a:rPr lang="cs-CZ" altLang="cs-CZ"/>
              <a:t>Polep rizikových partií body zelené </a:t>
            </a:r>
          </a:p>
          <a:p>
            <a:r>
              <a:rPr lang="cs-CZ" altLang="cs-CZ"/>
              <a:t>barvy 20 mm s mezerou 100 mm</a:t>
            </a:r>
          </a:p>
        </p:txBody>
      </p:sp>
      <p:pic>
        <p:nvPicPr>
          <p:cNvPr id="6" name="Picture 3"/>
          <p:cNvPicPr>
            <a:picLocks noChangeAspect="1" noChangeArrowheads="1"/>
          </p:cNvPicPr>
          <p:nvPr/>
        </p:nvPicPr>
        <p:blipFill>
          <a:blip r:embed="rId4" cstate="print"/>
          <a:srcRect/>
          <a:stretch>
            <a:fillRect/>
          </a:stretch>
        </p:blipFill>
        <p:spPr bwMode="auto">
          <a:xfrm>
            <a:off x="360041" y="2992010"/>
            <a:ext cx="3995935" cy="38213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DSCN1696.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r="12037"/>
          <a:stretch>
            <a:fillRect/>
          </a:stretch>
        </p:blipFill>
        <p:spPr bwMode="auto">
          <a:xfrm>
            <a:off x="179512" y="1340768"/>
            <a:ext cx="4572001" cy="4824536"/>
          </a:xfrm>
          <a:prstGeom prst="rect">
            <a:avLst/>
          </a:prstGeom>
          <a:noFill/>
          <a:ln w="9525">
            <a:noFill/>
            <a:miter lim="800000"/>
            <a:headEnd/>
            <a:tailEnd/>
          </a:ln>
          <a:effectLst/>
        </p:spPr>
      </p:pic>
      <p:pic>
        <p:nvPicPr>
          <p:cNvPr id="21506" name="Picture 2"/>
          <p:cNvPicPr>
            <a:picLocks noChangeAspect="1" noChangeArrowheads="1"/>
          </p:cNvPicPr>
          <p:nvPr/>
        </p:nvPicPr>
        <p:blipFill>
          <a:blip r:embed="rId4" cstate="print"/>
          <a:srcRect l="5772" r="11251"/>
          <a:stretch>
            <a:fillRect/>
          </a:stretch>
        </p:blipFill>
        <p:spPr bwMode="auto">
          <a:xfrm>
            <a:off x="4895528" y="1412776"/>
            <a:ext cx="4248472" cy="4752528"/>
          </a:xfrm>
          <a:prstGeom prst="rect">
            <a:avLst/>
          </a:prstGeom>
          <a:noFill/>
          <a:ln w="9525">
            <a:noFill/>
            <a:miter lim="800000"/>
            <a:headEnd/>
            <a:tailEnd/>
          </a:ln>
          <a:effectLst/>
        </p:spPr>
      </p:pic>
      <p:sp>
        <p:nvSpPr>
          <p:cNvPr id="2" name="Nadpis 1"/>
          <p:cNvSpPr>
            <a:spLocks noGrp="1"/>
          </p:cNvSpPr>
          <p:nvPr>
            <p:ph type="title"/>
          </p:nvPr>
        </p:nvSpPr>
        <p:spPr>
          <a:solidFill>
            <a:schemeClr val="tx1"/>
          </a:solidFill>
          <a:effectLst>
            <a:softEdge rad="317500"/>
          </a:effectLst>
        </p:spPr>
        <p:txBody>
          <a:bodyPr/>
          <a:lstStyle/>
          <a:p>
            <a:r>
              <a:rPr lang="cs-CZ" b="1" dirty="0" smtClean="0">
                <a:solidFill>
                  <a:schemeClr val="bg1"/>
                </a:solidFill>
              </a:rPr>
              <a:t>Účinnost zabezpečení</a:t>
            </a:r>
            <a:endParaRPr lang="cs-CZ" b="1" dirty="0">
              <a:solidFill>
                <a:schemeClr val="bg1"/>
              </a:solidFill>
            </a:endParaRPr>
          </a:p>
        </p:txBody>
      </p:sp>
      <p:sp>
        <p:nvSpPr>
          <p:cNvPr id="3" name="Zástupný symbol pro obsah 2"/>
          <p:cNvSpPr>
            <a:spLocks noGrp="1"/>
          </p:cNvSpPr>
          <p:nvPr>
            <p:ph idx="1"/>
          </p:nvPr>
        </p:nvSpPr>
        <p:spPr>
          <a:xfrm>
            <a:off x="457200" y="1600200"/>
            <a:ext cx="9083352" cy="5257800"/>
          </a:xfrm>
        </p:spPr>
        <p:txBody>
          <a:bodyPr/>
          <a:lstStyle/>
          <a:p>
            <a:pPr>
              <a:buNone/>
            </a:pPr>
            <a:r>
              <a:rPr lang="cs-CZ" dirty="0" smtClean="0"/>
              <a:t> </a:t>
            </a:r>
            <a:endParaRPr lang="cs-CZ" dirty="0"/>
          </a:p>
        </p:txBody>
      </p:sp>
      <p:sp>
        <p:nvSpPr>
          <p:cNvPr id="6" name="TextovéPole 5"/>
          <p:cNvSpPr txBox="1"/>
          <p:nvPr/>
        </p:nvSpPr>
        <p:spPr>
          <a:xfrm>
            <a:off x="5940152" y="5301208"/>
            <a:ext cx="1512168" cy="369332"/>
          </a:xfrm>
          <a:prstGeom prst="rect">
            <a:avLst/>
          </a:prstGeom>
          <a:solidFill>
            <a:schemeClr val="bg1"/>
          </a:solidFill>
        </p:spPr>
        <p:txBody>
          <a:bodyPr wrap="square" rtlCol="0">
            <a:spAutoFit/>
          </a:bodyPr>
          <a:lstStyle/>
          <a:p>
            <a:r>
              <a:rPr lang="cs-CZ" b="1" dirty="0" smtClean="0"/>
              <a:t>bez polepu</a:t>
            </a:r>
            <a:endParaRPr lang="cs-CZ" b="1" dirty="0"/>
          </a:p>
        </p:txBody>
      </p:sp>
      <p:sp>
        <p:nvSpPr>
          <p:cNvPr id="7" name="TextovéPole 6"/>
          <p:cNvSpPr txBox="1"/>
          <p:nvPr/>
        </p:nvSpPr>
        <p:spPr>
          <a:xfrm>
            <a:off x="7452320" y="5301208"/>
            <a:ext cx="864096" cy="369332"/>
          </a:xfrm>
          <a:prstGeom prst="rect">
            <a:avLst/>
          </a:prstGeom>
          <a:solidFill>
            <a:schemeClr val="bg1"/>
          </a:solidFill>
        </p:spPr>
        <p:txBody>
          <a:bodyPr wrap="square" rtlCol="0">
            <a:spAutoFit/>
          </a:bodyPr>
          <a:lstStyle/>
          <a:p>
            <a:r>
              <a:rPr lang="cs-CZ" b="1" dirty="0" smtClean="0"/>
              <a:t>polep</a:t>
            </a:r>
            <a:endParaRPr lang="cs-CZ" b="1" dirty="0"/>
          </a:p>
        </p:txBody>
      </p:sp>
      <p:sp>
        <p:nvSpPr>
          <p:cNvPr id="8" name="TextovéPole 7"/>
          <p:cNvSpPr txBox="1"/>
          <p:nvPr/>
        </p:nvSpPr>
        <p:spPr>
          <a:xfrm rot="16200000">
            <a:off x="3352511" y="3352345"/>
            <a:ext cx="2952326" cy="369332"/>
          </a:xfrm>
          <a:prstGeom prst="rect">
            <a:avLst/>
          </a:prstGeom>
          <a:solidFill>
            <a:schemeClr val="bg1"/>
          </a:solidFill>
        </p:spPr>
        <p:txBody>
          <a:bodyPr wrap="square" rtlCol="0">
            <a:spAutoFit/>
          </a:bodyPr>
          <a:lstStyle/>
          <a:p>
            <a:r>
              <a:rPr lang="cs-CZ" b="1" dirty="0" smtClean="0"/>
              <a:t>počet kolizí za měsíc</a:t>
            </a:r>
            <a:endParaRPr lang="cs-CZ" b="1" dirty="0"/>
          </a:p>
        </p:txBody>
      </p:sp>
      <p:sp>
        <p:nvSpPr>
          <p:cNvPr id="10" name="TextovéPole 9"/>
          <p:cNvSpPr txBox="1"/>
          <p:nvPr/>
        </p:nvSpPr>
        <p:spPr>
          <a:xfrm>
            <a:off x="5724128" y="5949280"/>
            <a:ext cx="3096344" cy="369332"/>
          </a:xfrm>
          <a:prstGeom prst="rect">
            <a:avLst/>
          </a:prstGeom>
          <a:solidFill>
            <a:schemeClr val="bg1"/>
          </a:solidFill>
        </p:spPr>
        <p:txBody>
          <a:bodyPr wrap="square" rtlCol="0">
            <a:spAutoFit/>
          </a:bodyPr>
          <a:lstStyle/>
          <a:p>
            <a:r>
              <a:rPr lang="cs-CZ" dirty="0" smtClean="0"/>
              <a:t>n = 20; t = 3,5 ; p = 0,002</a:t>
            </a:r>
            <a:endParaRPr lang="cs-CZ" dirty="0"/>
          </a:p>
        </p:txBody>
      </p:sp>
      <p:sp>
        <p:nvSpPr>
          <p:cNvPr id="13" name="TextovéPole 12"/>
          <p:cNvSpPr txBox="1"/>
          <p:nvPr/>
        </p:nvSpPr>
        <p:spPr>
          <a:xfrm rot="16200000">
            <a:off x="-1652045" y="3316342"/>
            <a:ext cx="3888432" cy="369332"/>
          </a:xfrm>
          <a:prstGeom prst="rect">
            <a:avLst/>
          </a:prstGeom>
          <a:noFill/>
        </p:spPr>
        <p:txBody>
          <a:bodyPr wrap="square" rtlCol="0">
            <a:spAutoFit/>
          </a:bodyPr>
          <a:lstStyle/>
          <a:p>
            <a:r>
              <a:rPr lang="cs-CZ" b="1" dirty="0" smtClean="0"/>
              <a:t>počet </a:t>
            </a:r>
            <a:r>
              <a:rPr lang="cs-CZ" b="1" dirty="0" err="1" smtClean="0"/>
              <a:t>kadaverů</a:t>
            </a:r>
            <a:r>
              <a:rPr lang="cs-CZ" b="1" dirty="0" smtClean="0"/>
              <a:t> / m délky stěny</a:t>
            </a:r>
            <a:endParaRPr lang="cs-CZ" b="1" dirty="0"/>
          </a:p>
        </p:txBody>
      </p:sp>
      <p:sp>
        <p:nvSpPr>
          <p:cNvPr id="14" name="TextovéPole 13"/>
          <p:cNvSpPr txBox="1"/>
          <p:nvPr/>
        </p:nvSpPr>
        <p:spPr>
          <a:xfrm>
            <a:off x="3059832" y="5301208"/>
            <a:ext cx="1080120" cy="646331"/>
          </a:xfrm>
          <a:prstGeom prst="rect">
            <a:avLst/>
          </a:prstGeom>
          <a:solidFill>
            <a:schemeClr val="bg1"/>
          </a:solidFill>
        </p:spPr>
        <p:txBody>
          <a:bodyPr wrap="square" rtlCol="0">
            <a:spAutoFit/>
          </a:bodyPr>
          <a:lstStyle/>
          <a:p>
            <a:r>
              <a:rPr lang="cs-CZ" b="1" dirty="0" smtClean="0"/>
              <a:t>polep</a:t>
            </a:r>
          </a:p>
          <a:p>
            <a:endParaRPr lang="cs-CZ" b="1" dirty="0"/>
          </a:p>
        </p:txBody>
      </p:sp>
      <p:sp>
        <p:nvSpPr>
          <p:cNvPr id="15" name="TextovéPole 14"/>
          <p:cNvSpPr txBox="1"/>
          <p:nvPr/>
        </p:nvSpPr>
        <p:spPr>
          <a:xfrm>
            <a:off x="1475656" y="5301208"/>
            <a:ext cx="1512168" cy="923330"/>
          </a:xfrm>
          <a:prstGeom prst="rect">
            <a:avLst/>
          </a:prstGeom>
          <a:solidFill>
            <a:schemeClr val="bg1"/>
          </a:solidFill>
        </p:spPr>
        <p:txBody>
          <a:bodyPr wrap="square" rtlCol="0">
            <a:spAutoFit/>
          </a:bodyPr>
          <a:lstStyle/>
          <a:p>
            <a:r>
              <a:rPr lang="cs-CZ" b="1" dirty="0" smtClean="0"/>
              <a:t>bez polepu</a:t>
            </a:r>
          </a:p>
          <a:p>
            <a:endParaRPr lang="cs-CZ" b="1" dirty="0" smtClean="0"/>
          </a:p>
          <a:p>
            <a:endParaRPr lang="cs-CZ" b="1" dirty="0"/>
          </a:p>
        </p:txBody>
      </p:sp>
      <p:pic>
        <p:nvPicPr>
          <p:cNvPr id="16" name="Obrázek 15" descr="ptak-boule.jpg"/>
          <p:cNvPicPr>
            <a:picLocks noChangeAspect="1"/>
          </p:cNvPicPr>
          <p:nvPr/>
        </p:nvPicPr>
        <p:blipFill>
          <a:blip r:embed="rId5" cstate="print"/>
          <a:stretch>
            <a:fillRect/>
          </a:stretch>
        </p:blipFill>
        <p:spPr>
          <a:xfrm>
            <a:off x="0" y="5652300"/>
            <a:ext cx="1691681" cy="1205700"/>
          </a:xfrm>
          <a:prstGeom prst="rect">
            <a:avLst/>
          </a:prstGeom>
        </p:spPr>
      </p:pic>
      <p:sp>
        <p:nvSpPr>
          <p:cNvPr id="17" name="TextovéPole 16"/>
          <p:cNvSpPr txBox="1"/>
          <p:nvPr/>
        </p:nvSpPr>
        <p:spPr>
          <a:xfrm>
            <a:off x="1691680" y="1484784"/>
            <a:ext cx="2448272" cy="646331"/>
          </a:xfrm>
          <a:prstGeom prst="rect">
            <a:avLst/>
          </a:prstGeom>
          <a:noFill/>
        </p:spPr>
        <p:txBody>
          <a:bodyPr wrap="square" rtlCol="0">
            <a:spAutoFit/>
          </a:bodyPr>
          <a:lstStyle/>
          <a:p>
            <a:r>
              <a:rPr lang="cs-CZ" sz="3600" b="1" dirty="0" err="1" smtClean="0"/>
              <a:t>Kadavery</a:t>
            </a:r>
            <a:endParaRPr lang="cs-CZ" sz="3600" b="1" dirty="0" smtClean="0"/>
          </a:p>
        </p:txBody>
      </p:sp>
      <p:sp>
        <p:nvSpPr>
          <p:cNvPr id="18" name="TextovéPole 17"/>
          <p:cNvSpPr txBox="1"/>
          <p:nvPr/>
        </p:nvSpPr>
        <p:spPr>
          <a:xfrm>
            <a:off x="6300192" y="1484784"/>
            <a:ext cx="1394934" cy="646331"/>
          </a:xfrm>
          <a:prstGeom prst="rect">
            <a:avLst/>
          </a:prstGeom>
          <a:noFill/>
        </p:spPr>
        <p:txBody>
          <a:bodyPr wrap="none" rtlCol="0">
            <a:spAutoFit/>
          </a:bodyPr>
          <a:lstStyle/>
          <a:p>
            <a:r>
              <a:rPr lang="cs-CZ" sz="3600" b="1" dirty="0" smtClean="0"/>
              <a:t>Otisky</a:t>
            </a:r>
            <a:endParaRPr lang="cs-CZ" sz="3600"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červenka.JPG"/>
          <p:cNvPicPr>
            <a:picLocks noChangeAspect="1"/>
          </p:cNvPicPr>
          <p:nvPr/>
        </p:nvPicPr>
        <p:blipFill>
          <a:blip r:embed="rId3" cstate="print"/>
          <a:stretch>
            <a:fillRect/>
          </a:stretch>
        </p:blipFill>
        <p:spPr>
          <a:xfrm>
            <a:off x="0" y="0"/>
            <a:ext cx="5148064" cy="6864084"/>
          </a:xfrm>
          <a:prstGeom prst="rect">
            <a:avLst/>
          </a:prstGeom>
        </p:spPr>
      </p:pic>
      <p:pic>
        <p:nvPicPr>
          <p:cNvPr id="4" name="Picture 4" descr="2700718161_dfac03bbab"/>
          <p:cNvPicPr>
            <a:picLocks noChangeAspect="1" noChangeArrowheads="1"/>
          </p:cNvPicPr>
          <p:nvPr/>
        </p:nvPicPr>
        <p:blipFill>
          <a:blip r:embed="rId4" cstate="print"/>
          <a:srcRect/>
          <a:stretch>
            <a:fillRect/>
          </a:stretch>
        </p:blipFill>
        <p:spPr bwMode="auto">
          <a:xfrm>
            <a:off x="4187957" y="3140968"/>
            <a:ext cx="4956043" cy="37170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Users\Kateřina\Desktop\Výzkumy\skla\PřF UP\fotky\2013-9-16-turdus_philomelos\P1540828.JPG"/>
          <p:cNvPicPr>
            <a:picLocks noChangeAspect="1" noChangeArrowheads="1"/>
          </p:cNvPicPr>
          <p:nvPr/>
        </p:nvPicPr>
        <p:blipFill>
          <a:blip r:embed="rId3" cstate="print"/>
          <a:srcRect/>
          <a:stretch>
            <a:fillRect/>
          </a:stretch>
        </p:blipFill>
        <p:spPr bwMode="auto">
          <a:xfrm>
            <a:off x="1979712" y="0"/>
            <a:ext cx="5184576" cy="6912768"/>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Nadpis 1"/>
          <p:cNvSpPr>
            <a:spLocks noGrp="1"/>
          </p:cNvSpPr>
          <p:nvPr>
            <p:ph type="title"/>
          </p:nvPr>
        </p:nvSpPr>
        <p:spPr/>
        <p:txBody>
          <a:bodyPr/>
          <a:lstStyle/>
          <a:p>
            <a:pPr algn="l"/>
            <a:r>
              <a:rPr lang="cs-CZ" altLang="cs-CZ" sz="3600" smtClean="0">
                <a:latin typeface="Calibri" pitchFamily="34" charset="0"/>
                <a:cs typeface="Calibri" pitchFamily="34" charset="0"/>
              </a:rPr>
              <a:t>Fritted glass = frita</a:t>
            </a:r>
          </a:p>
        </p:txBody>
      </p:sp>
      <p:sp>
        <p:nvSpPr>
          <p:cNvPr id="51203" name="TextovéPole 1"/>
          <p:cNvSpPr txBox="1">
            <a:spLocks noChangeArrowheads="1"/>
          </p:cNvSpPr>
          <p:nvPr/>
        </p:nvSpPr>
        <p:spPr bwMode="auto">
          <a:xfrm>
            <a:off x="468313" y="1341438"/>
            <a:ext cx="8507412" cy="646112"/>
          </a:xfrm>
          <a:prstGeom prst="rect">
            <a:avLst/>
          </a:prstGeom>
          <a:noFill/>
          <a:ln w="9525">
            <a:noFill/>
            <a:miter lim="800000"/>
            <a:headEnd/>
            <a:tailEnd/>
          </a:ln>
        </p:spPr>
        <p:txBody>
          <a:bodyPr wrap="none">
            <a:spAutoFit/>
          </a:bodyPr>
          <a:lstStyle/>
          <a:p>
            <a:r>
              <a:rPr lang="cs-CZ" altLang="cs-CZ" b="0"/>
              <a:t>Fritované sklo je jemně porézní sklo, kterým může procházet plyn nebo kapalina. </a:t>
            </a:r>
          </a:p>
          <a:p>
            <a:r>
              <a:rPr lang="cs-CZ" altLang="cs-CZ" b="0"/>
              <a:t>Vyrábí se slinováním skleněných částic do pevného, ​​ale pórovitého těla. </a:t>
            </a:r>
          </a:p>
        </p:txBody>
      </p:sp>
      <p:pic>
        <p:nvPicPr>
          <p:cNvPr id="51204" name="Obrázek 2"/>
          <p:cNvPicPr>
            <a:picLocks noChangeAspect="1"/>
          </p:cNvPicPr>
          <p:nvPr/>
        </p:nvPicPr>
        <p:blipFill>
          <a:blip r:embed="rId2" cstate="print"/>
          <a:srcRect/>
          <a:stretch>
            <a:fillRect/>
          </a:stretch>
        </p:blipFill>
        <p:spPr bwMode="auto">
          <a:xfrm>
            <a:off x="539750" y="2636838"/>
            <a:ext cx="6913563" cy="3394075"/>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3" cstate="print"/>
          <a:srcRect/>
          <a:stretch>
            <a:fillRect/>
          </a:stretch>
        </p:blipFill>
        <p:spPr bwMode="auto">
          <a:xfrm>
            <a:off x="0" y="-57150"/>
            <a:ext cx="9144000" cy="70151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3" cstate="print"/>
          <a:srcRect/>
          <a:stretch>
            <a:fillRect/>
          </a:stretch>
        </p:blipFill>
        <p:spPr bwMode="auto">
          <a:xfrm>
            <a:off x="0" y="0"/>
            <a:ext cx="4572000" cy="6858000"/>
          </a:xfrm>
          <a:prstGeom prst="rect">
            <a:avLst/>
          </a:prstGeom>
          <a:noFill/>
          <a:ln w="9525">
            <a:noFill/>
            <a:miter lim="800000"/>
            <a:headEnd/>
            <a:tailEnd/>
          </a:ln>
          <a:effectLst/>
        </p:spPr>
      </p:pic>
      <p:pic>
        <p:nvPicPr>
          <p:cNvPr id="53251" name="Picture 5"/>
          <p:cNvPicPr>
            <a:picLocks noChangeAspect="1" noChangeArrowheads="1"/>
          </p:cNvPicPr>
          <p:nvPr/>
        </p:nvPicPr>
        <p:blipFill>
          <a:blip r:embed="rId4" cstate="print"/>
          <a:srcRect/>
          <a:stretch>
            <a:fillRect/>
          </a:stretch>
        </p:blipFill>
        <p:spPr bwMode="auto">
          <a:xfrm>
            <a:off x="4572000" y="0"/>
            <a:ext cx="4572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3" cstate="print"/>
          <a:srcRect/>
          <a:stretch>
            <a:fillRect/>
          </a:stretch>
        </p:blipFill>
        <p:spPr bwMode="auto">
          <a:xfrm>
            <a:off x="0" y="-26988"/>
            <a:ext cx="9144000" cy="5805488"/>
          </a:xfrm>
          <a:prstGeom prst="rect">
            <a:avLst/>
          </a:prstGeom>
          <a:noFill/>
          <a:ln w="9525">
            <a:noFill/>
            <a:miter lim="800000"/>
            <a:headEnd/>
            <a:tailEnd/>
          </a:ln>
          <a:effectLst/>
        </p:spPr>
      </p:pic>
      <p:sp>
        <p:nvSpPr>
          <p:cNvPr id="54275" name="Text Box 5"/>
          <p:cNvSpPr txBox="1">
            <a:spLocks noChangeArrowheads="1"/>
          </p:cNvSpPr>
          <p:nvPr/>
        </p:nvSpPr>
        <p:spPr bwMode="auto">
          <a:xfrm>
            <a:off x="944563" y="6027738"/>
            <a:ext cx="7083425" cy="579437"/>
          </a:xfrm>
          <a:prstGeom prst="rect">
            <a:avLst/>
          </a:prstGeom>
          <a:noFill/>
          <a:ln w="9525">
            <a:noFill/>
            <a:miter lim="800000"/>
            <a:headEnd/>
            <a:tailEnd/>
          </a:ln>
          <a:effectLst/>
        </p:spPr>
        <p:txBody>
          <a:bodyPr wrap="none">
            <a:spAutoFit/>
          </a:bodyPr>
          <a:lstStyle/>
          <a:p>
            <a:pPr eaLnBrk="1" hangingPunct="1"/>
            <a:r>
              <a:rPr lang="cs-CZ" altLang="cs-CZ" sz="3200"/>
              <a:t>Užití barevných skel, externí žaluzie</a:t>
            </a:r>
          </a:p>
        </p:txBody>
      </p:sp>
      <p:pic>
        <p:nvPicPr>
          <p:cNvPr id="4" name="Obrázek 3" descr="IMG_7444.JPG"/>
          <p:cNvPicPr>
            <a:picLocks noChangeAspect="1"/>
          </p:cNvPicPr>
          <p:nvPr/>
        </p:nvPicPr>
        <p:blipFill>
          <a:blip r:embed="rId4" cstate="print"/>
          <a:stretch>
            <a:fillRect/>
          </a:stretch>
        </p:blipFill>
        <p:spPr>
          <a:xfrm>
            <a:off x="5244074" y="0"/>
            <a:ext cx="3899925" cy="2924944"/>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3" cstate="print"/>
          <a:srcRect/>
          <a:stretch>
            <a:fillRect/>
          </a:stretch>
        </p:blipFill>
        <p:spPr bwMode="auto">
          <a:xfrm>
            <a:off x="0" y="1341438"/>
            <a:ext cx="4643438" cy="5516562"/>
          </a:xfrm>
          <a:prstGeom prst="rect">
            <a:avLst/>
          </a:prstGeom>
          <a:noFill/>
          <a:ln w="9525">
            <a:noFill/>
            <a:miter lim="800000"/>
            <a:headEnd/>
            <a:tailEnd/>
          </a:ln>
          <a:effectLst/>
        </p:spPr>
      </p:pic>
      <p:pic>
        <p:nvPicPr>
          <p:cNvPr id="55299" name="Picture 5"/>
          <p:cNvPicPr>
            <a:picLocks noChangeAspect="1" noChangeArrowheads="1"/>
          </p:cNvPicPr>
          <p:nvPr/>
        </p:nvPicPr>
        <p:blipFill>
          <a:blip r:embed="rId4" cstate="print"/>
          <a:srcRect/>
          <a:stretch>
            <a:fillRect/>
          </a:stretch>
        </p:blipFill>
        <p:spPr bwMode="auto">
          <a:xfrm>
            <a:off x="4643438" y="0"/>
            <a:ext cx="4500562" cy="6858000"/>
          </a:xfrm>
          <a:prstGeom prst="rect">
            <a:avLst/>
          </a:prstGeom>
          <a:noFill/>
          <a:ln w="9525">
            <a:noFill/>
            <a:miter lim="800000"/>
            <a:headEnd/>
            <a:tailEnd/>
          </a:ln>
          <a:effectLst/>
        </p:spPr>
      </p:pic>
      <p:sp>
        <p:nvSpPr>
          <p:cNvPr id="55300" name="Text Box 7"/>
          <p:cNvSpPr txBox="1">
            <a:spLocks noChangeArrowheads="1"/>
          </p:cNvSpPr>
          <p:nvPr/>
        </p:nvSpPr>
        <p:spPr bwMode="auto">
          <a:xfrm>
            <a:off x="323850" y="374650"/>
            <a:ext cx="3743325" cy="646113"/>
          </a:xfrm>
          <a:prstGeom prst="rect">
            <a:avLst/>
          </a:prstGeom>
          <a:noFill/>
          <a:ln w="9525">
            <a:noFill/>
            <a:miter lim="800000"/>
            <a:headEnd/>
            <a:tailEnd/>
          </a:ln>
          <a:effectLst/>
        </p:spPr>
        <p:txBody>
          <a:bodyPr wrap="none">
            <a:spAutoFit/>
          </a:bodyPr>
          <a:lstStyle/>
          <a:p>
            <a:pPr eaLnBrk="1" hangingPunct="1"/>
            <a:r>
              <a:rPr lang="cs-CZ" altLang="cs-CZ" sz="3600">
                <a:latin typeface="Calibri" pitchFamily="34" charset="0"/>
                <a:cs typeface="Calibri" pitchFamily="34" charset="0"/>
              </a:rPr>
              <a:t>Sítě, okrasná zeleň</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srcRect l="23798" t="22640" r="31374" b="18298"/>
          <a:stretch>
            <a:fillRect/>
          </a:stretch>
        </p:blipFill>
        <p:spPr bwMode="auto">
          <a:xfrm>
            <a:off x="-1" y="-27384"/>
            <a:ext cx="5249383" cy="3888432"/>
          </a:xfrm>
          <a:prstGeom prst="rect">
            <a:avLst/>
          </a:prstGeom>
          <a:noFill/>
          <a:ln w="9525">
            <a:noFill/>
            <a:miter lim="800000"/>
            <a:headEnd/>
            <a:tailEnd/>
          </a:ln>
        </p:spPr>
      </p:pic>
      <p:sp>
        <p:nvSpPr>
          <p:cNvPr id="20483" name="Text Box 5"/>
          <p:cNvSpPr txBox="1">
            <a:spLocks noChangeArrowheads="1"/>
          </p:cNvSpPr>
          <p:nvPr/>
        </p:nvSpPr>
        <p:spPr bwMode="auto">
          <a:xfrm>
            <a:off x="107504" y="6021288"/>
            <a:ext cx="2628989" cy="461665"/>
          </a:xfrm>
          <a:prstGeom prst="rect">
            <a:avLst/>
          </a:prstGeom>
          <a:noFill/>
          <a:ln w="9525">
            <a:noFill/>
            <a:miter lim="800000"/>
            <a:headEnd/>
            <a:tailEnd/>
          </a:ln>
          <a:effectLst/>
        </p:spPr>
        <p:txBody>
          <a:bodyPr wrap="none">
            <a:spAutoFit/>
          </a:bodyPr>
          <a:lstStyle/>
          <a:p>
            <a:pPr eaLnBrk="1" hangingPunct="1"/>
            <a:r>
              <a:rPr lang="cs-CZ" altLang="cs-CZ" sz="2400" b="1" dirty="0" err="1" smtClean="0"/>
              <a:t>Acopian</a:t>
            </a:r>
            <a:r>
              <a:rPr lang="cs-CZ" altLang="cs-CZ" sz="2400" b="1" dirty="0" smtClean="0"/>
              <a:t> </a:t>
            </a:r>
            <a:r>
              <a:rPr lang="cs-CZ" altLang="cs-CZ" sz="2400" b="1" dirty="0" err="1" smtClean="0"/>
              <a:t>BirdSavers</a:t>
            </a:r>
            <a:endParaRPr lang="cs-CZ" altLang="cs-CZ" sz="2400" b="1" dirty="0"/>
          </a:p>
        </p:txBody>
      </p:sp>
      <p:pic>
        <p:nvPicPr>
          <p:cNvPr id="4098" name="Picture 2"/>
          <p:cNvPicPr>
            <a:picLocks noChangeAspect="1" noChangeArrowheads="1"/>
          </p:cNvPicPr>
          <p:nvPr/>
        </p:nvPicPr>
        <p:blipFill>
          <a:blip r:embed="rId4" cstate="print"/>
          <a:srcRect l="23525" t="22030" r="30821" b="24204"/>
          <a:stretch>
            <a:fillRect/>
          </a:stretch>
        </p:blipFill>
        <p:spPr bwMode="auto">
          <a:xfrm>
            <a:off x="3203848" y="2924944"/>
            <a:ext cx="5940152" cy="3933056"/>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l="33071" t="10626" r="33035" b="6078"/>
          <a:stretch>
            <a:fillRect/>
          </a:stretch>
        </p:blipFill>
        <p:spPr bwMode="auto">
          <a:xfrm>
            <a:off x="6470402" y="0"/>
            <a:ext cx="2638102" cy="36450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7"/>
          <p:cNvPicPr>
            <a:picLocks noChangeAspect="1" noChangeArrowheads="1"/>
          </p:cNvPicPr>
          <p:nvPr/>
        </p:nvPicPr>
        <p:blipFill>
          <a:blip r:embed="rId3" cstate="print"/>
          <a:srcRect/>
          <a:stretch>
            <a:fillRect/>
          </a:stretch>
        </p:blipFill>
        <p:spPr bwMode="auto">
          <a:xfrm>
            <a:off x="3132138" y="2846388"/>
            <a:ext cx="6011862" cy="4011612"/>
          </a:xfrm>
          <a:prstGeom prst="rect">
            <a:avLst/>
          </a:prstGeom>
          <a:noFill/>
          <a:ln w="9525">
            <a:noFill/>
            <a:miter lim="800000"/>
            <a:headEnd/>
            <a:tailEnd/>
          </a:ln>
          <a:effectLst/>
        </p:spPr>
      </p:pic>
      <p:pic>
        <p:nvPicPr>
          <p:cNvPr id="56323" name="Picture 6"/>
          <p:cNvPicPr>
            <a:picLocks noChangeAspect="1" noChangeArrowheads="1"/>
          </p:cNvPicPr>
          <p:nvPr/>
        </p:nvPicPr>
        <p:blipFill>
          <a:blip r:embed="rId4" cstate="print"/>
          <a:srcRect/>
          <a:stretch>
            <a:fillRect/>
          </a:stretch>
        </p:blipFill>
        <p:spPr bwMode="auto">
          <a:xfrm>
            <a:off x="0" y="0"/>
            <a:ext cx="5435600" cy="35925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Obrázek 2"/>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srcRect/>
          <a:stretch>
            <a:fillRect/>
          </a:stretch>
        </p:blipFill>
        <p:spPr bwMode="auto">
          <a:xfrm>
            <a:off x="3851275" y="620713"/>
            <a:ext cx="4881563" cy="5329237"/>
          </a:xfrm>
          <a:prstGeom prst="rect">
            <a:avLst/>
          </a:prstGeom>
          <a:noFill/>
          <a:ln w="9525">
            <a:noFill/>
            <a:miter lim="800000"/>
            <a:headEnd/>
            <a:tailEnd/>
          </a:ln>
          <a:effectLst/>
        </p:spPr>
      </p:pic>
      <p:sp>
        <p:nvSpPr>
          <p:cNvPr id="59395" name="Text Box 5"/>
          <p:cNvSpPr txBox="1">
            <a:spLocks noChangeArrowheads="1"/>
          </p:cNvSpPr>
          <p:nvPr/>
        </p:nvSpPr>
        <p:spPr bwMode="auto">
          <a:xfrm>
            <a:off x="352425" y="765175"/>
            <a:ext cx="1941513" cy="1066800"/>
          </a:xfrm>
          <a:prstGeom prst="rect">
            <a:avLst/>
          </a:prstGeom>
          <a:noFill/>
          <a:ln w="9525">
            <a:noFill/>
            <a:miter lim="800000"/>
            <a:headEnd/>
            <a:tailEnd/>
          </a:ln>
          <a:effectLst/>
        </p:spPr>
        <p:txBody>
          <a:bodyPr wrap="none">
            <a:spAutoFit/>
          </a:bodyPr>
          <a:lstStyle/>
          <a:p>
            <a:pPr eaLnBrk="1" hangingPunct="1"/>
            <a:r>
              <a:rPr lang="cs-CZ" altLang="cs-CZ" sz="3200"/>
              <a:t>Úpravy </a:t>
            </a:r>
          </a:p>
          <a:p>
            <a:pPr eaLnBrk="1" hangingPunct="1"/>
            <a:r>
              <a:rPr lang="cs-CZ" altLang="cs-CZ" sz="3200"/>
              <a:t>osvětlení</a:t>
            </a:r>
          </a:p>
        </p:txBody>
      </p:sp>
      <p:sp>
        <p:nvSpPr>
          <p:cNvPr id="59396" name="Text Box 6"/>
          <p:cNvSpPr txBox="1">
            <a:spLocks noChangeArrowheads="1"/>
          </p:cNvSpPr>
          <p:nvPr/>
        </p:nvSpPr>
        <p:spPr bwMode="auto">
          <a:xfrm>
            <a:off x="5092700" y="6113463"/>
            <a:ext cx="3727450" cy="366712"/>
          </a:xfrm>
          <a:prstGeom prst="rect">
            <a:avLst/>
          </a:prstGeom>
          <a:noFill/>
          <a:ln w="9525">
            <a:noFill/>
            <a:miter lim="800000"/>
            <a:headEnd/>
            <a:tailEnd/>
          </a:ln>
          <a:effectLst/>
        </p:spPr>
        <p:txBody>
          <a:bodyPr wrap="none">
            <a:spAutoFit/>
          </a:bodyPr>
          <a:lstStyle/>
          <a:p>
            <a:pPr eaLnBrk="1" hangingPunct="1"/>
            <a:r>
              <a:rPr lang="cs-CZ" altLang="cs-CZ" b="0"/>
              <a:t>Převzato z FLAP, Toronto, Kanada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 descr="P1040317"/>
          <p:cNvPicPr>
            <a:picLocks noChangeAspect="1" noChangeArrowheads="1"/>
          </p:cNvPicPr>
          <p:nvPr/>
        </p:nvPicPr>
        <p:blipFill>
          <a:blip r:embed="rId3" cstate="print"/>
          <a:srcRect/>
          <a:stretch>
            <a:fillRect/>
          </a:stretch>
        </p:blipFill>
        <p:spPr bwMode="auto">
          <a:xfrm>
            <a:off x="0" y="0"/>
            <a:ext cx="9143070" cy="6858000"/>
          </a:xfrm>
          <a:prstGeom prst="rect">
            <a:avLst/>
          </a:prstGeom>
          <a:noFill/>
          <a:ln w="9525">
            <a:noFill/>
            <a:miter lim="800000"/>
            <a:headEnd/>
            <a:tailEnd/>
          </a:ln>
        </p:spPr>
      </p:pic>
      <p:pic>
        <p:nvPicPr>
          <p:cNvPr id="8195" name="Picture 4" descr="PHS_Lahovice_polocelek"/>
          <p:cNvPicPr>
            <a:picLocks noChangeAspect="1" noChangeArrowheads="1"/>
          </p:cNvPicPr>
          <p:nvPr/>
        </p:nvPicPr>
        <p:blipFill>
          <a:blip r:embed="rId4" cstate="print"/>
          <a:srcRect/>
          <a:stretch>
            <a:fillRect/>
          </a:stretch>
        </p:blipFill>
        <p:spPr bwMode="auto">
          <a:xfrm>
            <a:off x="5724525" y="4292600"/>
            <a:ext cx="3168650" cy="237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Výsledek obrázku pro zelené  střechy obrázky"/>
          <p:cNvPicPr>
            <a:picLocks noChangeAspect="1" noChangeArrowheads="1"/>
          </p:cNvPicPr>
          <p:nvPr/>
        </p:nvPicPr>
        <p:blipFill>
          <a:blip r:embed="rId3" cstate="print"/>
          <a:srcRect/>
          <a:stretch>
            <a:fillRect/>
          </a:stretch>
        </p:blipFill>
        <p:spPr bwMode="auto">
          <a:xfrm>
            <a:off x="41573" y="3068960"/>
            <a:ext cx="5970587" cy="3713162"/>
          </a:xfrm>
          <a:prstGeom prst="rect">
            <a:avLst/>
          </a:prstGeom>
          <a:noFill/>
          <a:ln w="9525">
            <a:noFill/>
            <a:miter lim="800000"/>
            <a:headEnd/>
            <a:tailEnd/>
          </a:ln>
        </p:spPr>
      </p:pic>
      <p:sp>
        <p:nvSpPr>
          <p:cNvPr id="60419" name="Text Box 6"/>
          <p:cNvSpPr txBox="1">
            <a:spLocks noChangeArrowheads="1"/>
          </p:cNvSpPr>
          <p:nvPr/>
        </p:nvSpPr>
        <p:spPr bwMode="auto">
          <a:xfrm>
            <a:off x="6084168" y="6309320"/>
            <a:ext cx="1720850" cy="366712"/>
          </a:xfrm>
          <a:prstGeom prst="rect">
            <a:avLst/>
          </a:prstGeom>
          <a:noFill/>
          <a:ln w="9525">
            <a:noFill/>
            <a:miter lim="800000"/>
            <a:headEnd/>
            <a:tailEnd/>
          </a:ln>
          <a:effectLst/>
        </p:spPr>
        <p:txBody>
          <a:bodyPr wrap="none">
            <a:spAutoFit/>
          </a:bodyPr>
          <a:lstStyle/>
          <a:p>
            <a:r>
              <a:rPr lang="cs-CZ" altLang="cs-CZ" b="0" dirty="0"/>
              <a:t>zdroj: </a:t>
            </a:r>
            <a:r>
              <a:rPr lang="cs-CZ" altLang="cs-CZ" b="0" dirty="0" err="1"/>
              <a:t>Isover.sk</a:t>
            </a:r>
            <a:endParaRPr lang="cs-CZ" altLang="cs-CZ" b="0" dirty="0"/>
          </a:p>
        </p:txBody>
      </p:sp>
      <p:sp>
        <p:nvSpPr>
          <p:cNvPr id="60420" name="Text Box 7"/>
          <p:cNvSpPr txBox="1">
            <a:spLocks noChangeArrowheads="1"/>
          </p:cNvSpPr>
          <p:nvPr/>
        </p:nvSpPr>
        <p:spPr bwMode="auto">
          <a:xfrm>
            <a:off x="755650" y="525463"/>
            <a:ext cx="4672013" cy="1066800"/>
          </a:xfrm>
          <a:prstGeom prst="rect">
            <a:avLst/>
          </a:prstGeom>
          <a:noFill/>
          <a:ln w="9525">
            <a:noFill/>
            <a:miter lim="800000"/>
            <a:headEnd/>
            <a:tailEnd/>
          </a:ln>
          <a:effectLst/>
        </p:spPr>
        <p:txBody>
          <a:bodyPr wrap="none">
            <a:spAutoFit/>
          </a:bodyPr>
          <a:lstStyle/>
          <a:p>
            <a:r>
              <a:rPr lang="cs-CZ" altLang="cs-CZ" sz="3200"/>
              <a:t>Problematika zelených </a:t>
            </a:r>
          </a:p>
          <a:p>
            <a:r>
              <a:rPr lang="cs-CZ" altLang="cs-CZ" sz="3200"/>
              <a:t>domů a střech</a:t>
            </a:r>
          </a:p>
        </p:txBody>
      </p:sp>
      <p:pic>
        <p:nvPicPr>
          <p:cNvPr id="5" name="Obrázek 4" descr="fasada-showroomu-spolecnosti-nemec-vertikalni-zahrada--1-.jpg"/>
          <p:cNvPicPr>
            <a:picLocks noChangeAspect="1"/>
          </p:cNvPicPr>
          <p:nvPr/>
        </p:nvPicPr>
        <p:blipFill>
          <a:blip r:embed="rId4" cstate="print"/>
          <a:stretch>
            <a:fillRect/>
          </a:stretch>
        </p:blipFill>
        <p:spPr>
          <a:xfrm>
            <a:off x="5580113" y="-1"/>
            <a:ext cx="3563888" cy="5353165"/>
          </a:xfrm>
          <a:prstGeom prst="rect">
            <a:avLst/>
          </a:prstGeom>
        </p:spPr>
      </p:pic>
      <p:sp>
        <p:nvSpPr>
          <p:cNvPr id="6" name="Text Box 6"/>
          <p:cNvSpPr txBox="1">
            <a:spLocks noChangeArrowheads="1"/>
          </p:cNvSpPr>
          <p:nvPr/>
        </p:nvSpPr>
        <p:spPr bwMode="auto">
          <a:xfrm>
            <a:off x="2843809" y="2132856"/>
            <a:ext cx="2808311" cy="646331"/>
          </a:xfrm>
          <a:prstGeom prst="rect">
            <a:avLst/>
          </a:prstGeom>
          <a:noFill/>
          <a:ln w="9525">
            <a:noFill/>
            <a:miter lim="800000"/>
            <a:headEnd/>
            <a:tailEnd/>
          </a:ln>
          <a:effectLst/>
        </p:spPr>
        <p:txBody>
          <a:bodyPr wrap="square">
            <a:spAutoFit/>
          </a:bodyPr>
          <a:lstStyle/>
          <a:p>
            <a:r>
              <a:rPr lang="cs-CZ" altLang="cs-CZ" b="0" dirty="0" smtClean="0"/>
              <a:t>Foto: Společnost Němec (</a:t>
            </a:r>
            <a:r>
              <a:rPr lang="cs-CZ" altLang="cs-CZ" b="0" dirty="0" err="1" smtClean="0"/>
              <a:t>nemec.eu</a:t>
            </a:r>
            <a:r>
              <a:rPr lang="cs-CZ" altLang="cs-CZ" b="0" dirty="0" smtClean="0"/>
              <a:t>)</a:t>
            </a:r>
            <a:endParaRPr lang="cs-CZ" altLang="cs-CZ" b="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dpis 1"/>
          <p:cNvSpPr>
            <a:spLocks noGrp="1"/>
          </p:cNvSpPr>
          <p:nvPr>
            <p:ph type="title"/>
          </p:nvPr>
        </p:nvSpPr>
        <p:spPr>
          <a:xfrm>
            <a:off x="179388" y="44450"/>
            <a:ext cx="8229600" cy="1143000"/>
          </a:xfrm>
        </p:spPr>
        <p:txBody>
          <a:bodyPr/>
          <a:lstStyle/>
          <a:p>
            <a:pPr algn="l"/>
            <a:r>
              <a:rPr lang="cs-CZ" altLang="cs-CZ" sz="3600" smtClean="0">
                <a:latin typeface="Calibri" pitchFamily="34" charset="0"/>
                <a:cs typeface="Calibri" pitchFamily="34" charset="0"/>
              </a:rPr>
              <a:t>AFI Karlín Butterfly, Praha - Karlín</a:t>
            </a:r>
          </a:p>
        </p:txBody>
      </p:sp>
      <p:pic>
        <p:nvPicPr>
          <p:cNvPr id="61443" name="Obrázek 4"/>
          <p:cNvPicPr>
            <a:picLocks noChangeAspect="1"/>
          </p:cNvPicPr>
          <p:nvPr/>
        </p:nvPicPr>
        <p:blipFill>
          <a:blip r:embed="rId3" cstate="print"/>
          <a:srcRect/>
          <a:stretch>
            <a:fillRect/>
          </a:stretch>
        </p:blipFill>
        <p:spPr bwMode="auto">
          <a:xfrm>
            <a:off x="250825" y="1341438"/>
            <a:ext cx="3968750" cy="5289550"/>
          </a:xfrm>
          <a:prstGeom prst="rect">
            <a:avLst/>
          </a:prstGeom>
          <a:noFill/>
          <a:ln w="9525">
            <a:noFill/>
            <a:miter lim="800000"/>
            <a:headEnd/>
            <a:tailEnd/>
          </a:ln>
        </p:spPr>
      </p:pic>
      <p:sp>
        <p:nvSpPr>
          <p:cNvPr id="61444" name="TextovéPole 5"/>
          <p:cNvSpPr txBox="1">
            <a:spLocks noChangeArrowheads="1"/>
          </p:cNvSpPr>
          <p:nvPr/>
        </p:nvSpPr>
        <p:spPr bwMode="auto">
          <a:xfrm>
            <a:off x="5364163" y="1630363"/>
            <a:ext cx="2428875" cy="646112"/>
          </a:xfrm>
          <a:prstGeom prst="rect">
            <a:avLst/>
          </a:prstGeom>
          <a:noFill/>
          <a:ln w="9525">
            <a:noFill/>
            <a:miter lim="800000"/>
            <a:headEnd/>
            <a:tailEnd/>
          </a:ln>
        </p:spPr>
        <p:txBody>
          <a:bodyPr wrap="none">
            <a:spAutoFit/>
          </a:bodyPr>
          <a:lstStyle/>
          <a:p>
            <a:r>
              <a:rPr lang="cs-CZ" altLang="cs-CZ"/>
              <a:t>Certifikace BREEAM</a:t>
            </a:r>
          </a:p>
          <a:p>
            <a:r>
              <a:rPr lang="cs-CZ" altLang="cs-CZ"/>
              <a:t>Excellent</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Obrázek 1"/>
          <p:cNvPicPr>
            <a:picLocks noChangeAspect="1"/>
          </p:cNvPicPr>
          <p:nvPr/>
        </p:nvPicPr>
        <p:blipFill>
          <a:blip r:embed="rId2" cstate="print"/>
          <a:srcRect/>
          <a:stretch>
            <a:fillRect/>
          </a:stretch>
        </p:blipFill>
        <p:spPr bwMode="auto">
          <a:xfrm>
            <a:off x="3419475" y="1844675"/>
            <a:ext cx="4938713" cy="3706813"/>
          </a:xfrm>
          <a:prstGeom prst="rect">
            <a:avLst/>
          </a:prstGeom>
          <a:noFill/>
          <a:ln w="9525">
            <a:noFill/>
            <a:miter lim="800000"/>
            <a:headEnd/>
            <a:tailEnd/>
          </a:ln>
        </p:spPr>
      </p:pic>
      <p:sp>
        <p:nvSpPr>
          <p:cNvPr id="62467" name="TextovéPole 2"/>
          <p:cNvSpPr txBox="1">
            <a:spLocks noChangeArrowheads="1"/>
          </p:cNvSpPr>
          <p:nvPr/>
        </p:nvSpPr>
        <p:spPr bwMode="auto">
          <a:xfrm>
            <a:off x="539750" y="692150"/>
            <a:ext cx="3541713" cy="646113"/>
          </a:xfrm>
          <a:prstGeom prst="rect">
            <a:avLst/>
          </a:prstGeom>
          <a:noFill/>
          <a:ln w="9525">
            <a:noFill/>
            <a:miter lim="800000"/>
            <a:headEnd/>
            <a:tailEnd/>
          </a:ln>
        </p:spPr>
        <p:txBody>
          <a:bodyPr wrap="none">
            <a:spAutoFit/>
          </a:bodyPr>
          <a:lstStyle/>
          <a:p>
            <a:r>
              <a:rPr lang="cs-CZ" altLang="cs-CZ" sz="3600">
                <a:latin typeface="Calibri" pitchFamily="34" charset="0"/>
                <a:cs typeface="Calibri" pitchFamily="34" charset="0"/>
              </a:rPr>
              <a:t>Certifikace budov</a:t>
            </a:r>
          </a:p>
        </p:txBody>
      </p:sp>
      <p:sp>
        <p:nvSpPr>
          <p:cNvPr id="62468" name="TextovéPole 3"/>
          <p:cNvSpPr txBox="1">
            <a:spLocks noChangeArrowheads="1"/>
          </p:cNvSpPr>
          <p:nvPr/>
        </p:nvSpPr>
        <p:spPr bwMode="auto">
          <a:xfrm>
            <a:off x="611188" y="1844675"/>
            <a:ext cx="2105025" cy="1939925"/>
          </a:xfrm>
          <a:prstGeom prst="rect">
            <a:avLst/>
          </a:prstGeom>
          <a:noFill/>
          <a:ln w="9525">
            <a:noFill/>
            <a:miter lim="800000"/>
            <a:headEnd/>
            <a:tailEnd/>
          </a:ln>
        </p:spPr>
        <p:txBody>
          <a:bodyPr wrap="none">
            <a:spAutoFit/>
          </a:bodyPr>
          <a:lstStyle/>
          <a:p>
            <a:r>
              <a:rPr lang="cs-CZ" altLang="cs-CZ">
                <a:latin typeface="Calibri" pitchFamily="34" charset="0"/>
                <a:cs typeface="Calibri" pitchFamily="34" charset="0"/>
              </a:rPr>
              <a:t>BREEAM – UK</a:t>
            </a:r>
          </a:p>
          <a:p>
            <a:r>
              <a:rPr lang="cs-CZ" altLang="cs-CZ">
                <a:latin typeface="Calibri" pitchFamily="34" charset="0"/>
                <a:cs typeface="Calibri" pitchFamily="34" charset="0"/>
              </a:rPr>
              <a:t>LEED – USA</a:t>
            </a:r>
          </a:p>
          <a:p>
            <a:endParaRPr lang="cs-CZ" altLang="cs-CZ">
              <a:latin typeface="Calibri" pitchFamily="34" charset="0"/>
              <a:cs typeface="Calibri" pitchFamily="34" charset="0"/>
            </a:endParaRPr>
          </a:p>
          <a:p>
            <a:r>
              <a:rPr lang="cs-CZ" altLang="cs-CZ">
                <a:latin typeface="Calibri" pitchFamily="34" charset="0"/>
                <a:cs typeface="Calibri" pitchFamily="34" charset="0"/>
              </a:rPr>
              <a:t>SBTooLCZ – ČR</a:t>
            </a:r>
          </a:p>
          <a:p>
            <a:r>
              <a:rPr lang="cs-CZ" altLang="cs-CZ" sz="1600" b="0">
                <a:latin typeface="Calibri" pitchFamily="34" charset="0"/>
                <a:cs typeface="Calibri" pitchFamily="34" charset="0"/>
              </a:rPr>
              <a:t>(Univerzitní centrum</a:t>
            </a:r>
          </a:p>
          <a:p>
            <a:r>
              <a:rPr lang="cs-CZ" altLang="cs-CZ" sz="1600" b="0">
                <a:latin typeface="Calibri" pitchFamily="34" charset="0"/>
                <a:cs typeface="Calibri" pitchFamily="34" charset="0"/>
              </a:rPr>
              <a:t>Energeticky efektivních</a:t>
            </a:r>
          </a:p>
          <a:p>
            <a:r>
              <a:rPr lang="cs-CZ" altLang="cs-CZ" sz="1600" b="0">
                <a:latin typeface="Calibri" pitchFamily="34" charset="0"/>
                <a:cs typeface="Calibri" pitchFamily="34" charset="0"/>
              </a:rPr>
              <a:t>Budov při ČVUT)</a:t>
            </a:r>
          </a:p>
        </p:txBody>
      </p:sp>
      <p:sp>
        <p:nvSpPr>
          <p:cNvPr id="62469" name="TextovéPole 4"/>
          <p:cNvSpPr txBox="1">
            <a:spLocks noChangeArrowheads="1"/>
          </p:cNvSpPr>
          <p:nvPr/>
        </p:nvSpPr>
        <p:spPr bwMode="auto">
          <a:xfrm>
            <a:off x="468313" y="6057900"/>
            <a:ext cx="7775575" cy="368300"/>
          </a:xfrm>
          <a:prstGeom prst="rect">
            <a:avLst/>
          </a:prstGeom>
          <a:noFill/>
          <a:ln w="9525">
            <a:noFill/>
            <a:miter lim="800000"/>
            <a:headEnd/>
            <a:tailEnd/>
          </a:ln>
        </p:spPr>
        <p:txBody>
          <a:bodyPr wrap="none">
            <a:spAutoFit/>
          </a:bodyPr>
          <a:lstStyle/>
          <a:p>
            <a:r>
              <a:rPr lang="cs-CZ" altLang="cs-CZ">
                <a:solidFill>
                  <a:srgbClr val="FF0000"/>
                </a:solidFill>
              </a:rPr>
              <a:t>Pouze v případě LEED prevence kolizí ptáků jako kritérium hodnocení</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dpis 1"/>
          <p:cNvSpPr>
            <a:spLocks noGrp="1"/>
          </p:cNvSpPr>
          <p:nvPr>
            <p:ph type="title"/>
          </p:nvPr>
        </p:nvSpPr>
        <p:spPr/>
        <p:txBody>
          <a:bodyPr/>
          <a:lstStyle/>
          <a:p>
            <a:pPr algn="l"/>
            <a:r>
              <a:rPr lang="cs-CZ" altLang="cs-CZ" sz="3600" smtClean="0">
                <a:latin typeface="Calibri" pitchFamily="34" charset="0"/>
                <a:cs typeface="Calibri" pitchFamily="34" charset="0"/>
              </a:rPr>
              <a:t>Prosklené transparentní stěny </a:t>
            </a:r>
            <a:br>
              <a:rPr lang="cs-CZ" altLang="cs-CZ" sz="3600" smtClean="0">
                <a:latin typeface="Calibri" pitchFamily="34" charset="0"/>
                <a:cs typeface="Calibri" pitchFamily="34" charset="0"/>
              </a:rPr>
            </a:br>
            <a:r>
              <a:rPr lang="cs-CZ" altLang="cs-CZ" sz="3600" smtClean="0">
                <a:latin typeface="Calibri" pitchFamily="34" charset="0"/>
                <a:cs typeface="Calibri" pitchFamily="34" charset="0"/>
              </a:rPr>
              <a:t>v úrovni 1. – 5. np</a:t>
            </a:r>
          </a:p>
        </p:txBody>
      </p:sp>
      <p:pic>
        <p:nvPicPr>
          <p:cNvPr id="63491" name="Obrázek 2"/>
          <p:cNvPicPr>
            <a:picLocks noChangeAspect="1"/>
          </p:cNvPicPr>
          <p:nvPr/>
        </p:nvPicPr>
        <p:blipFill>
          <a:blip r:embed="rId3" cstate="print"/>
          <a:srcRect/>
          <a:stretch>
            <a:fillRect/>
          </a:stretch>
        </p:blipFill>
        <p:spPr bwMode="auto">
          <a:xfrm>
            <a:off x="457200" y="1628775"/>
            <a:ext cx="3530600" cy="4700588"/>
          </a:xfrm>
          <a:prstGeom prst="rect">
            <a:avLst/>
          </a:prstGeom>
          <a:noFill/>
          <a:ln w="9525">
            <a:noFill/>
            <a:miter lim="800000"/>
            <a:headEnd/>
            <a:tailEnd/>
          </a:ln>
        </p:spPr>
      </p:pic>
      <p:pic>
        <p:nvPicPr>
          <p:cNvPr id="63492" name="Obrázek 3"/>
          <p:cNvPicPr>
            <a:picLocks noChangeAspect="1"/>
          </p:cNvPicPr>
          <p:nvPr/>
        </p:nvPicPr>
        <p:blipFill>
          <a:blip r:embed="rId4" cstate="print"/>
          <a:srcRect/>
          <a:stretch>
            <a:fillRect/>
          </a:stretch>
        </p:blipFill>
        <p:spPr bwMode="auto">
          <a:xfrm>
            <a:off x="4318000" y="3213100"/>
            <a:ext cx="4162425" cy="3116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Obrázek 2"/>
          <p:cNvPicPr>
            <a:picLocks noChangeAspect="1"/>
          </p:cNvPicPr>
          <p:nvPr/>
        </p:nvPicPr>
        <p:blipFill>
          <a:blip r:embed="rId2" cstate="print"/>
          <a:srcRect/>
          <a:stretch>
            <a:fillRect/>
          </a:stretch>
        </p:blipFill>
        <p:spPr bwMode="auto">
          <a:xfrm>
            <a:off x="-120650" y="0"/>
            <a:ext cx="9264650" cy="6948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S1_uhynuli ptaci_foto Stan"/>
          <p:cNvPicPr>
            <a:picLocks noChangeAspect="1" noChangeArrowheads="1"/>
          </p:cNvPicPr>
          <p:nvPr/>
        </p:nvPicPr>
        <p:blipFill>
          <a:blip r:embed="rId3" cstate="print"/>
          <a:srcRect/>
          <a:stretch>
            <a:fillRect/>
          </a:stretch>
        </p:blipFill>
        <p:spPr bwMode="auto">
          <a:xfrm>
            <a:off x="0" y="15602"/>
            <a:ext cx="9145256" cy="6856685"/>
          </a:xfrm>
          <a:prstGeom prst="rect">
            <a:avLst/>
          </a:prstGeom>
          <a:noFill/>
          <a:ln w="9525">
            <a:noFill/>
            <a:miter lim="800000"/>
            <a:headEnd/>
            <a:tailEnd/>
          </a:ln>
        </p:spPr>
      </p:pic>
      <p:sp>
        <p:nvSpPr>
          <p:cNvPr id="65539" name="Text Box 3"/>
          <p:cNvSpPr txBox="1">
            <a:spLocks noChangeArrowheads="1"/>
          </p:cNvSpPr>
          <p:nvPr/>
        </p:nvSpPr>
        <p:spPr bwMode="auto">
          <a:xfrm>
            <a:off x="107950" y="188913"/>
            <a:ext cx="7632402" cy="1323439"/>
          </a:xfrm>
          <a:prstGeom prst="rect">
            <a:avLst/>
          </a:prstGeom>
          <a:noFill/>
          <a:ln w="9525">
            <a:noFill/>
            <a:miter lim="800000"/>
            <a:headEnd/>
            <a:tailEnd/>
          </a:ln>
        </p:spPr>
        <p:txBody>
          <a:bodyPr wrap="square">
            <a:spAutoFit/>
          </a:bodyPr>
          <a:lstStyle/>
          <a:p>
            <a:pPr eaLnBrk="1" hangingPunct="1"/>
            <a:r>
              <a:rPr lang="cs-CZ" altLang="cs-CZ" sz="4000" dirty="0" smtClean="0">
                <a:solidFill>
                  <a:schemeClr val="bg1"/>
                </a:solidFill>
              </a:rPr>
              <a:t>Děkujeme za </a:t>
            </a:r>
            <a:r>
              <a:rPr lang="cs-CZ" altLang="cs-CZ" sz="4000" dirty="0">
                <a:solidFill>
                  <a:schemeClr val="bg1"/>
                </a:solidFill>
              </a:rPr>
              <a:t>pozornost</a:t>
            </a:r>
            <a:r>
              <a:rPr lang="cs-CZ" altLang="cs-CZ" sz="4000" dirty="0"/>
              <a:t> </a:t>
            </a:r>
            <a:r>
              <a:rPr lang="cs-CZ" altLang="cs-CZ" sz="4000" b="0" dirty="0"/>
              <a:t/>
            </a:r>
            <a:br>
              <a:rPr lang="cs-CZ" altLang="cs-CZ" sz="4000" b="0" dirty="0"/>
            </a:br>
            <a:endParaRPr lang="cs-CZ" altLang="cs-CZ" sz="4000" b="0" dirty="0"/>
          </a:p>
        </p:txBody>
      </p:sp>
      <p:pic>
        <p:nvPicPr>
          <p:cNvPr id="8" name="Obrázek 5"/>
          <p:cNvPicPr>
            <a:picLocks noChangeAspect="1" noChangeArrowheads="1"/>
          </p:cNvPicPr>
          <p:nvPr/>
        </p:nvPicPr>
        <p:blipFill>
          <a:blip r:embed="rId4" cstate="print"/>
          <a:srcRect/>
          <a:stretch>
            <a:fillRect/>
          </a:stretch>
        </p:blipFill>
        <p:spPr bwMode="auto">
          <a:xfrm>
            <a:off x="251520" y="1052736"/>
            <a:ext cx="538163" cy="755650"/>
          </a:xfrm>
          <a:prstGeom prst="rect">
            <a:avLst/>
          </a:prstGeom>
          <a:noFill/>
          <a:ln w="9525">
            <a:noFill/>
            <a:miter lim="800000"/>
            <a:headEnd/>
            <a:tailEnd/>
          </a:ln>
        </p:spPr>
      </p:pic>
      <p:sp>
        <p:nvSpPr>
          <p:cNvPr id="11" name="Obdélník 10"/>
          <p:cNvSpPr/>
          <p:nvPr/>
        </p:nvSpPr>
        <p:spPr>
          <a:xfrm>
            <a:off x="5580112" y="5863272"/>
            <a:ext cx="3563888" cy="99247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pic>
        <p:nvPicPr>
          <p:cNvPr id="12" name="Obrázek 7"/>
          <p:cNvPicPr>
            <a:picLocks noChangeAspect="1" noChangeArrowheads="1"/>
          </p:cNvPicPr>
          <p:nvPr/>
        </p:nvPicPr>
        <p:blipFill>
          <a:blip r:embed="rId5" cstate="print"/>
          <a:srcRect/>
          <a:stretch>
            <a:fillRect/>
          </a:stretch>
        </p:blipFill>
        <p:spPr bwMode="auto">
          <a:xfrm>
            <a:off x="0" y="5857276"/>
            <a:ext cx="6084938" cy="1015011"/>
          </a:xfrm>
          <a:prstGeom prst="rect">
            <a:avLst/>
          </a:prstGeom>
          <a:noFill/>
          <a:ln w="9525">
            <a:noFill/>
            <a:miter lim="800000"/>
            <a:headEnd/>
            <a:tailEnd/>
          </a:ln>
        </p:spPr>
      </p:pic>
      <p:pic>
        <p:nvPicPr>
          <p:cNvPr id="13" name="Picture 2" descr="https://www.birdlife.cz/wp-content/uploads/2017/11/mhmp_praha_logo-300x300.jpg"/>
          <p:cNvPicPr>
            <a:picLocks noChangeAspect="1" noChangeArrowheads="1"/>
          </p:cNvPicPr>
          <p:nvPr/>
        </p:nvPicPr>
        <p:blipFill>
          <a:blip r:embed="rId6" cstate="print"/>
          <a:srcRect/>
          <a:stretch>
            <a:fillRect/>
          </a:stretch>
        </p:blipFill>
        <p:spPr bwMode="auto">
          <a:xfrm>
            <a:off x="6192565" y="5999467"/>
            <a:ext cx="720080" cy="720080"/>
          </a:xfrm>
          <a:prstGeom prst="rect">
            <a:avLst/>
          </a:prstGeom>
          <a:solidFill>
            <a:schemeClr val="bg1"/>
          </a:solidFill>
        </p:spPr>
      </p:pic>
      <p:sp>
        <p:nvSpPr>
          <p:cNvPr id="14" name="Text Box 6"/>
          <p:cNvSpPr txBox="1">
            <a:spLocks noChangeArrowheads="1"/>
          </p:cNvSpPr>
          <p:nvPr/>
        </p:nvSpPr>
        <p:spPr bwMode="auto">
          <a:xfrm>
            <a:off x="7128223" y="6170994"/>
            <a:ext cx="1800199" cy="377026"/>
          </a:xfrm>
          <a:prstGeom prst="rect">
            <a:avLst/>
          </a:prstGeom>
          <a:solidFill>
            <a:schemeClr val="bg1"/>
          </a:solidFill>
          <a:ln w="9525">
            <a:noFill/>
            <a:miter lim="800000"/>
            <a:headEnd/>
            <a:tailEnd/>
          </a:ln>
        </p:spPr>
        <p:txBody>
          <a:bodyPr wrap="square" lIns="68580" tIns="34290" rIns="68580" bIns="34290">
            <a:spAutoFit/>
          </a:bodyPr>
          <a:lstStyle/>
          <a:p>
            <a:pPr algn="r" defTabSz="685800"/>
            <a:r>
              <a:rPr lang="cs-CZ" altLang="cs-CZ" sz="1000" dirty="0" smtClean="0">
                <a:solidFill>
                  <a:schemeClr val="bg2">
                    <a:lumMod val="50000"/>
                  </a:schemeClr>
                </a:solidFill>
                <a:latin typeface="Calibri" pitchFamily="34" charset="0"/>
                <a:ea typeface="Calibri" pitchFamily="34" charset="0"/>
                <a:cs typeface="Times New Roman" pitchFamily="18" charset="0"/>
              </a:rPr>
              <a:t>Projekt je podpořen grantem hlavního města Prahy.</a:t>
            </a:r>
            <a:endParaRPr lang="cs-CZ" altLang="cs-CZ" sz="1000" b="0" dirty="0">
              <a:solidFill>
                <a:schemeClr val="bg2">
                  <a:lumMod val="50000"/>
                </a:schemeClr>
              </a:solidFill>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Obrázek 5" descr="_TSB9297_corr_FB_2048x....png"/>
          <p:cNvPicPr>
            <a:picLocks noChangeAspect="1"/>
          </p:cNvPicPr>
          <p:nvPr/>
        </p:nvPicPr>
        <p:blipFill>
          <a:blip r:embed="rId3" cstate="print"/>
          <a:stretch>
            <a:fillRect/>
          </a:stretch>
        </p:blipFill>
        <p:spPr>
          <a:xfrm>
            <a:off x="1873498" y="0"/>
            <a:ext cx="5578821" cy="6857999"/>
          </a:xfrm>
          <a:prstGeom prst="rect">
            <a:avLst/>
          </a:prstGeom>
        </p:spPr>
      </p:pic>
      <p:sp>
        <p:nvSpPr>
          <p:cNvPr id="3" name="Text Box 3"/>
          <p:cNvSpPr txBox="1">
            <a:spLocks noChangeArrowheads="1"/>
          </p:cNvSpPr>
          <p:nvPr/>
        </p:nvSpPr>
        <p:spPr bwMode="auto">
          <a:xfrm>
            <a:off x="107950" y="188913"/>
            <a:ext cx="7632402" cy="1323439"/>
          </a:xfrm>
          <a:prstGeom prst="rect">
            <a:avLst/>
          </a:prstGeom>
          <a:noFill/>
          <a:ln w="9525">
            <a:noFill/>
            <a:miter lim="800000"/>
            <a:headEnd/>
            <a:tailEnd/>
          </a:ln>
        </p:spPr>
        <p:txBody>
          <a:bodyPr wrap="square">
            <a:spAutoFit/>
          </a:bodyPr>
          <a:lstStyle/>
          <a:p>
            <a:pPr eaLnBrk="1" hangingPunct="1"/>
            <a:r>
              <a:rPr lang="cs-CZ" altLang="cs-CZ" sz="4000" dirty="0" smtClean="0">
                <a:solidFill>
                  <a:schemeClr val="bg1"/>
                </a:solidFill>
              </a:rPr>
              <a:t>Není to lepší… ?</a:t>
            </a:r>
            <a:r>
              <a:rPr lang="cs-CZ" altLang="cs-CZ" sz="4000" b="0" dirty="0"/>
              <a:t/>
            </a:r>
            <a:br>
              <a:rPr lang="cs-CZ" altLang="cs-CZ" sz="4000" b="0" dirty="0"/>
            </a:br>
            <a:endParaRPr lang="cs-CZ" altLang="cs-CZ" sz="4000" b="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293688" y="1052513"/>
            <a:ext cx="5994400" cy="2997200"/>
          </a:xfrm>
          <a:prstGeom prst="rect">
            <a:avLst/>
          </a:prstGeom>
          <a:noFill/>
          <a:ln w="9525">
            <a:noFill/>
            <a:miter lim="800000"/>
            <a:headEnd/>
            <a:tailEnd/>
          </a:ln>
        </p:spPr>
      </p:pic>
      <p:sp>
        <p:nvSpPr>
          <p:cNvPr id="9219" name="Rectangle 4"/>
          <p:cNvSpPr>
            <a:spLocks noChangeArrowheads="1"/>
          </p:cNvSpPr>
          <p:nvPr/>
        </p:nvSpPr>
        <p:spPr bwMode="auto">
          <a:xfrm>
            <a:off x="179388" y="44450"/>
            <a:ext cx="8229600" cy="1143000"/>
          </a:xfrm>
          <a:prstGeom prst="rect">
            <a:avLst/>
          </a:prstGeom>
          <a:noFill/>
          <a:ln w="9525">
            <a:noFill/>
            <a:miter lim="800000"/>
            <a:headEnd/>
            <a:tailEnd/>
          </a:ln>
        </p:spPr>
        <p:txBody>
          <a:bodyPr anchor="ctr"/>
          <a:lstStyle/>
          <a:p>
            <a:pPr eaLnBrk="1" hangingPunct="1"/>
            <a:r>
              <a:rPr lang="cs-CZ" altLang="cs-CZ" sz="3600">
                <a:solidFill>
                  <a:srgbClr val="FF0000"/>
                </a:solidFill>
              </a:rPr>
              <a:t>Kdy</a:t>
            </a:r>
            <a:r>
              <a:rPr lang="cs-CZ" altLang="cs-CZ" sz="2800">
                <a:solidFill>
                  <a:schemeClr val="tx2"/>
                </a:solidFill>
              </a:rPr>
              <a:t> ke kolizím dochází?</a:t>
            </a:r>
          </a:p>
        </p:txBody>
      </p:sp>
      <p:pic>
        <p:nvPicPr>
          <p:cNvPr id="9220" name="Obrázek 1"/>
          <p:cNvPicPr>
            <a:picLocks noChangeAspect="1"/>
          </p:cNvPicPr>
          <p:nvPr/>
        </p:nvPicPr>
        <p:blipFill>
          <a:blip r:embed="rId4" cstate="print"/>
          <a:srcRect/>
          <a:stretch>
            <a:fillRect/>
          </a:stretch>
        </p:blipFill>
        <p:spPr bwMode="auto">
          <a:xfrm>
            <a:off x="3995738" y="3033713"/>
            <a:ext cx="4830762" cy="3622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p:cNvPicPr>
            <a:picLocks noChangeAspect="1" noChangeArrowheads="1"/>
          </p:cNvPicPr>
          <p:nvPr/>
        </p:nvPicPr>
        <p:blipFill>
          <a:blip r:embed="rId3" cstate="print"/>
          <a:srcRect/>
          <a:stretch>
            <a:fillRect/>
          </a:stretch>
        </p:blipFill>
        <p:spPr bwMode="auto">
          <a:xfrm>
            <a:off x="1619250" y="2501900"/>
            <a:ext cx="6083300" cy="4140200"/>
          </a:xfrm>
          <a:prstGeom prst="rect">
            <a:avLst/>
          </a:prstGeom>
          <a:noFill/>
          <a:ln w="9525">
            <a:noFill/>
            <a:miter lim="800000"/>
            <a:headEnd/>
            <a:tailEnd/>
          </a:ln>
          <a:effectLst/>
        </p:spPr>
      </p:pic>
      <p:sp>
        <p:nvSpPr>
          <p:cNvPr id="10243" name="Rectangle 2"/>
          <p:cNvSpPr>
            <a:spLocks noGrp="1" noChangeArrowheads="1"/>
          </p:cNvSpPr>
          <p:nvPr>
            <p:ph type="title"/>
          </p:nvPr>
        </p:nvSpPr>
        <p:spPr>
          <a:xfrm>
            <a:off x="468313" y="0"/>
            <a:ext cx="8229600" cy="1143000"/>
          </a:xfrm>
        </p:spPr>
        <p:txBody>
          <a:bodyPr/>
          <a:lstStyle/>
          <a:p>
            <a:pPr algn="l" eaLnBrk="1" hangingPunct="1"/>
            <a:r>
              <a:rPr lang="cs-CZ" altLang="cs-CZ" sz="4000" b="1" smtClean="0">
                <a:solidFill>
                  <a:srgbClr val="FF0000"/>
                </a:solidFill>
              </a:rPr>
              <a:t>Jaké</a:t>
            </a:r>
            <a:r>
              <a:rPr lang="cs-CZ" altLang="cs-CZ" sz="3200" b="1" smtClean="0">
                <a:solidFill>
                  <a:schemeClr val="tx1"/>
                </a:solidFill>
              </a:rPr>
              <a:t> jsou následky?</a:t>
            </a:r>
          </a:p>
        </p:txBody>
      </p:sp>
      <p:sp>
        <p:nvSpPr>
          <p:cNvPr id="10244" name="Rectangle 3"/>
          <p:cNvSpPr>
            <a:spLocks noGrp="1" noChangeArrowheads="1"/>
          </p:cNvSpPr>
          <p:nvPr>
            <p:ph type="body" idx="1"/>
          </p:nvPr>
        </p:nvSpPr>
        <p:spPr>
          <a:xfrm>
            <a:off x="468313" y="1052513"/>
            <a:ext cx="8675687" cy="4525962"/>
          </a:xfrm>
        </p:spPr>
        <p:txBody>
          <a:bodyPr/>
          <a:lstStyle/>
          <a:p>
            <a:pPr eaLnBrk="1" hangingPunct="1"/>
            <a:r>
              <a:rPr lang="cs-CZ" altLang="cs-CZ" sz="1800" b="1" smtClean="0"/>
              <a:t>100 milionů</a:t>
            </a:r>
            <a:r>
              <a:rPr lang="cs-CZ" altLang="cs-CZ" sz="1800" smtClean="0"/>
              <a:t> ptáků uhyne (ca. polovina ptáků přímo při kolizi) </a:t>
            </a:r>
            <a:r>
              <a:rPr lang="cs-CZ" altLang="cs-CZ" sz="1800" b="1" smtClean="0"/>
              <a:t>v Evropě</a:t>
            </a:r>
            <a:r>
              <a:rPr lang="cs-CZ" altLang="cs-CZ" sz="1800" smtClean="0"/>
              <a:t> </a:t>
            </a:r>
            <a:r>
              <a:rPr lang="cs-CZ" altLang="cs-CZ" sz="1800" b="1" smtClean="0"/>
              <a:t>každý rok</a:t>
            </a:r>
            <a:r>
              <a:rPr lang="cs-CZ" altLang="cs-CZ" sz="1800" smtClean="0"/>
              <a:t>, v globálním měřítku pak ca. </a:t>
            </a:r>
            <a:r>
              <a:rPr lang="cs-CZ" altLang="cs-CZ" sz="1800" b="1" smtClean="0"/>
              <a:t>2 miliardy</a:t>
            </a:r>
            <a:r>
              <a:rPr lang="cs-CZ" altLang="cs-CZ" sz="1800" smtClean="0"/>
              <a:t> </a:t>
            </a:r>
          </a:p>
          <a:p>
            <a:pPr eaLnBrk="1" hangingPunct="1"/>
            <a:r>
              <a:rPr lang="cs-CZ" altLang="cs-CZ" sz="1800" smtClean="0"/>
              <a:t>Publikovaný kvalitifikovaný odhad:</a:t>
            </a:r>
            <a:r>
              <a:rPr lang="cs-CZ" altLang="cs-CZ" sz="1800" b="1" smtClean="0"/>
              <a:t> 365 – 988 mil. V USA ročně</a:t>
            </a:r>
            <a:r>
              <a:rPr lang="cs-CZ" altLang="cs-CZ" sz="1800" smtClean="0"/>
              <a:t>                   (Scott R. et al., 2014)</a:t>
            </a:r>
          </a:p>
          <a:p>
            <a:pPr eaLnBrk="1" hangingPunct="1">
              <a:buFontTx/>
              <a:buNone/>
            </a:pPr>
            <a:endParaRPr lang="cs-CZ" altLang="cs-CZ" sz="200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3381</TotalTime>
  <Words>3698</Words>
  <Application>Microsoft Office PowerPoint</Application>
  <PresentationFormat>Předvádění na obrazovce (4:3)</PresentationFormat>
  <Paragraphs>331</Paragraphs>
  <Slides>76</Slides>
  <Notes>69</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76</vt:i4>
      </vt:variant>
    </vt:vector>
  </HeadingPairs>
  <TitlesOfParts>
    <vt:vector size="84" baseType="lpstr">
      <vt:lpstr>Arial</vt:lpstr>
      <vt:lpstr>Calibri</vt:lpstr>
      <vt:lpstr>Calibri Light</vt:lpstr>
      <vt:lpstr>Times New Roman</vt:lpstr>
      <vt:lpstr>Verdana</vt:lpstr>
      <vt:lpstr>Wingdings</vt:lpstr>
      <vt:lpstr>Výchozí návrh</vt:lpstr>
      <vt:lpstr>Acrobat Document</vt:lpstr>
      <vt:lpstr>Prezentace aplikace PowerPoint</vt:lpstr>
      <vt:lpstr>Proč ke kolizím dochází?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Jaké jsou následky?</vt:lpstr>
      <vt:lpstr>Jaké jsou důsledky…</vt:lpstr>
      <vt:lpstr>Prezentace aplikace PowerPoint</vt:lpstr>
      <vt:lpstr>Prezentace aplikace PowerPoint</vt:lpstr>
      <vt:lpstr>Co se zabilo na PřF v Olomouci?</vt:lpstr>
      <vt:lpstr>Prevence</vt:lpstr>
      <vt:lpstr>Existuje opravdu bezpečné sklo?</vt:lpstr>
      <vt:lpstr>Prezentace aplikace PowerPoint</vt:lpstr>
      <vt:lpstr>Prezentace aplikace PowerPoint</vt:lpstr>
      <vt:lpstr>PHS zpravidla není riziková v celé délce</vt:lpstr>
      <vt:lpstr>Prezentace aplikace PowerPoint</vt:lpstr>
      <vt:lpstr>Řešení</vt:lpstr>
      <vt:lpstr>Prezentace aplikace PowerPoint</vt:lpstr>
      <vt:lpstr>PHS Zlín-Malenovice</vt:lpstr>
      <vt:lpstr>Ideální řešení ve fázi projektové dokumentace       </vt:lpstr>
      <vt:lpstr> 10x vyšší rázová houževnatost v porovnání se sklem - o 50% lehčí než sklo - vyztužené integrovanými polyamidovými vlákny tl. 3 mm v     několika barevných provedeních – nejvhodnější černá    nebo bílá - vysoká propustnost světla  - dobrá odrazivost hluku  - vysoká odolnost vůči UV záření     </vt:lpstr>
      <vt:lpstr>Prezentace aplikace PowerPoint</vt:lpstr>
      <vt:lpstr>Prezentace aplikace PowerPoint</vt:lpstr>
      <vt:lpstr>Prezentace aplikace PowerPoint</vt:lpstr>
      <vt:lpstr>Prezentace aplikace PowerPoint</vt:lpstr>
      <vt:lpstr>Prezentace aplikace PowerPoint</vt:lpstr>
      <vt:lpstr>Zastávky Poděbrady</vt:lpstr>
      <vt:lpstr>Nové prvky pražského mobiliáře design zastávkového přístřešku a zábradlí</vt:lpstr>
      <vt:lpstr>Jedním z kritérií</vt:lpstr>
      <vt:lpstr>Artěl, spol. s r. o.</vt:lpstr>
      <vt:lpstr>Prezentace aplikace PowerPoint</vt:lpstr>
      <vt:lpstr>Prezentace aplikace PowerPoint</vt:lpstr>
      <vt:lpstr>Řešení pro velké administrativní budovy</vt:lpstr>
      <vt:lpstr>Řešení pro velké administrativní budovy</vt:lpstr>
      <vt:lpstr>Řešení pro velké administrativní budovy</vt:lpstr>
      <vt:lpstr>KB Praha, Stodůlky</vt:lpstr>
      <vt:lpstr>Prezentace aplikace PowerPoint</vt:lpstr>
      <vt:lpstr>Prezentace aplikace PowerPoint</vt:lpstr>
      <vt:lpstr>„Nová“ budova PřF UP v Olomouci</vt:lpstr>
      <vt:lpstr>Poloha v krajině</vt:lpstr>
      <vt:lpstr>Prezentace aplikace PowerPoint</vt:lpstr>
      <vt:lpstr>Zapomeňte na „plašení“ a siluety!</vt:lpstr>
      <vt:lpstr>Opatření vždy na vnější – venkovní  straně výplní</vt:lpstr>
      <vt:lpstr>Opatření vždy na vnější – venkovní  straně výplní</vt:lpstr>
      <vt:lpstr>Polepy/potisky nemusí být nijak výrazné, musí však pokrývat celou plochu výplně</vt:lpstr>
      <vt:lpstr>UV polepy – vhodné na menší plochy, typicky okna RD</vt:lpstr>
      <vt:lpstr>UV polepy – vhodné na menší plochy, typicky okna RD</vt:lpstr>
      <vt:lpstr>KCEV Krtek, SKRNAP Vrchlabí</vt:lpstr>
      <vt:lpstr>Prezentace aplikace PowerPoint</vt:lpstr>
      <vt:lpstr>Přírodovědecká fakulta  UP, Olomouc</vt:lpstr>
      <vt:lpstr>Prezentace aplikace PowerPoint</vt:lpstr>
      <vt:lpstr>Účinnost zabezpečení</vt:lpstr>
      <vt:lpstr>Prezentace aplikace PowerPoint</vt:lpstr>
      <vt:lpstr>Prezentace aplikace PowerPoint</vt:lpstr>
      <vt:lpstr>Prezentace aplikace PowerPoint</vt:lpstr>
      <vt:lpstr>Prezentace aplikace PowerPoint</vt:lpstr>
      <vt:lpstr>Fritted glass = frita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AFI Karlín Butterfly, Praha - Karlín</vt:lpstr>
      <vt:lpstr>Prezentace aplikace PowerPoint</vt:lpstr>
      <vt:lpstr>Prosklené transparentní stěny  v úrovni 1. – 5. np</vt:lpstr>
      <vt:lpstr>Prezentace aplikace PowerPoint</vt:lpstr>
      <vt:lpstr>Prezentace aplikace PowerPoint</vt:lpstr>
      <vt:lpstr>Prezentace aplikace PowerPoint</vt:lpstr>
    </vt:vector>
  </TitlesOfParts>
  <Company>cso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Smrtící  skla</dc:title>
  <dc:creator>Lukáš</dc:creator>
  <cp:lastModifiedBy>Gabriela Dobruská</cp:lastModifiedBy>
  <cp:revision>100</cp:revision>
  <dcterms:created xsi:type="dcterms:W3CDTF">2012-11-23T11:08:47Z</dcterms:created>
  <dcterms:modified xsi:type="dcterms:W3CDTF">2022-01-28T10:48:39Z</dcterms:modified>
</cp:coreProperties>
</file>