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6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9" r:id="rId3"/>
    <p:sldId id="280" r:id="rId4"/>
    <p:sldId id="282" r:id="rId5"/>
    <p:sldId id="290" r:id="rId6"/>
    <p:sldId id="284" r:id="rId7"/>
    <p:sldId id="291" r:id="rId8"/>
    <p:sldId id="292" r:id="rId9"/>
    <p:sldId id="274" r:id="rId10"/>
    <p:sldId id="270" r:id="rId11"/>
    <p:sldId id="271" r:id="rId12"/>
    <p:sldId id="287" r:id="rId13"/>
    <p:sldId id="258" r:id="rId14"/>
    <p:sldId id="261" r:id="rId15"/>
    <p:sldId id="262" r:id="rId16"/>
    <p:sldId id="272" r:id="rId17"/>
    <p:sldId id="293" r:id="rId18"/>
    <p:sldId id="273" r:id="rId19"/>
    <p:sldId id="288" r:id="rId20"/>
    <p:sldId id="276" r:id="rId21"/>
  </p:sldIdLst>
  <p:sldSz cx="12192000" cy="6858000"/>
  <p:notesSz cx="9945688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A7E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65" autoAdjust="0"/>
    <p:restoredTop sz="86364" autoAdjust="0"/>
  </p:normalViewPr>
  <p:slideViewPr>
    <p:cSldViewPr snapToGrid="0">
      <p:cViewPr varScale="1">
        <p:scale>
          <a:sx n="61" d="100"/>
          <a:sy n="61" d="100"/>
        </p:scale>
        <p:origin x="74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33588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99C50-8FAD-4F0D-879E-7179862A526E}" type="datetimeFigureOut">
              <a:rPr lang="cs-CZ" smtClean="0"/>
              <a:t>23.1.2019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33588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F8BC2-0033-42BB-BF68-89B31ADF94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3580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33588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1322D-B93A-4CDC-B9B8-4A07FBE8825B}" type="datetimeFigureOut">
              <a:rPr lang="cs-CZ" smtClean="0"/>
              <a:t>23.1.2019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57250"/>
            <a:ext cx="4116388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4569" y="3300412"/>
            <a:ext cx="795655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EA07A-E429-4934-B449-29DE7C3478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4593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EA07A-E429-4934-B449-29DE7C3478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376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EA07A-E429-4934-B449-29DE7C34788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76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EA07A-E429-4934-B449-29DE7C34788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991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Pneumatizace</a:t>
            </a:r>
            <a:r>
              <a:rPr lang="cs-CZ" dirty="0" smtClean="0"/>
              <a:t> lebky tlumí nárazy a chrání mozek.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EA07A-E429-4934-B449-29DE7C34788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369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Co je na noze jiného oproti ostatním ptákům? (vratiprst otočený dozadu)</a:t>
            </a:r>
          </a:p>
          <a:p>
            <a:r>
              <a:rPr lang="cs-CZ" dirty="0" smtClean="0"/>
              <a:t>V obou případech se jedná o adaptaci ke</a:t>
            </a:r>
            <a:r>
              <a:rPr lang="cs-CZ" baseline="0" dirty="0" smtClean="0"/>
              <a:t> šplhání (pery se podpírá)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EA07A-E429-4934-B449-29DE7C34788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7505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Děti zkusí na něco přijít sami, pokud nepřijdou, pokračujeme v prezentaci.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EA07A-E429-4934-B449-29DE7C34788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22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EA07A-E429-4934-B449-29DE7C347882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153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EA07A-E429-4934-B449-29DE7C347882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0504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>
                <a:latin typeface="Calibri" panose="020F0502020204030204" pitchFamily="34" charset="0"/>
              </a:rPr>
              <a:t>V jednotlivých</a:t>
            </a:r>
            <a:r>
              <a:rPr lang="cs-CZ" sz="1200" baseline="0" dirty="0" smtClean="0">
                <a:latin typeface="Calibri" panose="020F0502020204030204" pitchFamily="34" charset="0"/>
              </a:rPr>
              <a:t> typech lesa r</a:t>
            </a:r>
            <a:r>
              <a:rPr lang="cs-CZ" sz="1200" dirty="0" smtClean="0">
                <a:latin typeface="Calibri" panose="020F0502020204030204" pitchFamily="34" charset="0"/>
              </a:rPr>
              <a:t>ůzné druhy, různě silné vlivy – specialisté X </a:t>
            </a:r>
            <a:r>
              <a:rPr lang="cs-CZ" sz="1200" dirty="0" err="1" smtClean="0">
                <a:latin typeface="Calibri" panose="020F0502020204030204" pitchFamily="34" charset="0"/>
              </a:rPr>
              <a:t>generalisté</a:t>
            </a:r>
            <a:endParaRPr lang="cs-CZ" sz="1200" dirty="0" smtClean="0"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>
                <a:latin typeface="Calibri" panose="020F0502020204030204" pitchFamily="34" charset="0"/>
              </a:rPr>
              <a:t>Jaké druhy jednotlivých biotopů děti znají? Co si představí pod pojmem specialista?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>
                <a:latin typeface="Calibri" panose="020F0502020204030204" pitchFamily="34" charset="0"/>
              </a:rPr>
              <a:t>Horský les: puštík bělavý, tetřev hlušec, sluka lesní;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>
                <a:latin typeface="Calibri" panose="020F0502020204030204" pitchFamily="34" charset="0"/>
              </a:rPr>
              <a:t>Lužní les: žluva hajní, čáp</a:t>
            </a:r>
            <a:r>
              <a:rPr lang="cs-CZ" sz="1200" baseline="0" dirty="0" smtClean="0">
                <a:latin typeface="Calibri" panose="020F0502020204030204" pitchFamily="34" charset="0"/>
              </a:rPr>
              <a:t> černý, volavka popelavá</a:t>
            </a:r>
            <a:endParaRPr lang="cs-CZ" sz="1200" dirty="0" smtClean="0">
              <a:latin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EA07A-E429-4934-B449-29DE7C34788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449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Žijí v našem okolí čápi?</a:t>
            </a:r>
            <a:r>
              <a:rPr lang="cs-CZ" baseline="0" dirty="0" smtClean="0"/>
              <a:t> Kde? O který druh se jedná? Kde byste hledali hnízdo čápa černého? (na vysokém stromě v rozlehlém lese)</a:t>
            </a:r>
            <a:endParaRPr lang="cs-CZ" dirty="0" smtClean="0"/>
          </a:p>
          <a:p>
            <a:r>
              <a:rPr lang="cs-CZ" dirty="0" smtClean="0"/>
              <a:t>Čáp černý – obyvatel hlubokých lesů</a:t>
            </a:r>
          </a:p>
          <a:p>
            <a:r>
              <a:rPr lang="cs-CZ" dirty="0" smtClean="0"/>
              <a:t>Čáp bílý – lesy, lidská obydlí, osamocené stromy v otevřené krajině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EA07A-E429-4934-B449-29DE7C34788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8049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Datlík tříprstý – obyvatel horských lesů, hlavní potrava: dřevokazní brouci - zvýšená početnost v době kůrovcových kalamit </a:t>
            </a:r>
          </a:p>
          <a:p>
            <a:r>
              <a:rPr lang="cs-CZ" dirty="0" smtClean="0"/>
              <a:t>Kos černý – původně lesní pták, dnes víceméně</a:t>
            </a:r>
            <a:r>
              <a:rPr lang="cs-CZ" baseline="0" dirty="0" smtClean="0"/>
              <a:t> všude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EA07A-E429-4934-B449-29DE7C34788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839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Diskuse:</a:t>
            </a:r>
            <a:r>
              <a:rPr lang="cs-CZ" baseline="0" dirty="0" smtClean="0"/>
              <a:t> co si žáci představí pod pojmem „</a:t>
            </a:r>
            <a:r>
              <a:rPr lang="cs-CZ" sz="1200" b="0" dirty="0" smtClean="0">
                <a:latin typeface="Calibri" panose="020F0502020204030204" pitchFamily="34" charset="0"/>
              </a:rPr>
              <a:t>Nepřirozená druhová a věková skladba porostů“?</a:t>
            </a:r>
          </a:p>
          <a:p>
            <a:r>
              <a:rPr lang="cs-CZ" sz="1200" b="0" dirty="0" smtClean="0">
                <a:latin typeface="Calibri" panose="020F0502020204030204" pitchFamily="34" charset="0"/>
              </a:rPr>
              <a:t>Žáci by měli zmínit vysazování stromů v jiných nadmořských výškách, než kde přirozeně rostou (smrk až od 800 </a:t>
            </a:r>
            <a:r>
              <a:rPr lang="cs-CZ" sz="1200" b="0" dirty="0" err="1" smtClean="0">
                <a:latin typeface="Calibri" panose="020F0502020204030204" pitchFamily="34" charset="0"/>
              </a:rPr>
              <a:t>m.n.m</a:t>
            </a:r>
            <a:r>
              <a:rPr lang="cs-CZ" sz="1200" b="0" dirty="0" smtClean="0">
                <a:latin typeface="Calibri" panose="020F0502020204030204" pitchFamily="34" charset="0"/>
              </a:rPr>
              <a:t>.), nepůvodní druhy, stejně staré stromy bez stromů s přirozenými dutinami. Vysvětlení pojmu monokultura (porost, ve kterém výrazně  - blíží se ke 100% - převládá jeden druh; </a:t>
            </a:r>
            <a:r>
              <a:rPr lang="cs-CZ" sz="1200" b="0" dirty="0" err="1" smtClean="0">
                <a:latin typeface="Calibri" panose="020F0502020204030204" pitchFamily="34" charset="0"/>
              </a:rPr>
              <a:t>např</a:t>
            </a:r>
            <a:r>
              <a:rPr lang="cs-CZ" sz="1200" b="0" dirty="0" smtClean="0">
                <a:latin typeface="Calibri" panose="020F0502020204030204" pitchFamily="34" charset="0"/>
              </a:rPr>
              <a:t>: smrková monokultura, pole. </a:t>
            </a: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EA07A-E429-4934-B449-29DE7C34788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6956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EA07A-E429-4934-B449-29DE7C34788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861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 skupiny patří ještě datlík tříprstý a krutihlav. Ten jako jediný si dutinu netesá.</a:t>
            </a:r>
          </a:p>
          <a:p>
            <a:r>
              <a:rPr lang="cs-CZ" dirty="0" smtClean="0"/>
              <a:t>Které druhy ze skupiny u nás vidíme i v zimě? (všechny kromě krutihlava)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EA07A-E429-4934-B449-29DE7C34788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389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 čemu je dobrá díra ve stromě? Příští rok si udělají jinou. Co se stane s tou starou?</a:t>
            </a:r>
          </a:p>
          <a:p>
            <a:r>
              <a:rPr lang="cs-CZ" dirty="0" smtClean="0"/>
              <a:t>Žáci uvádějí</a:t>
            </a:r>
            <a:r>
              <a:rPr lang="cs-CZ" baseline="0" dirty="0" smtClean="0"/>
              <a:t> druhy, které mohou profitovat z činnosti šplhavců.  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EA07A-E429-4934-B449-29DE7C34788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154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1 – sýkora koňadra, 2 - </a:t>
            </a:r>
            <a:r>
              <a:rPr lang="cs-CZ" baseline="0" dirty="0" smtClean="0"/>
              <a:t>brhlík lesní (umí upravit i datlí dutinu), 3 - l</a:t>
            </a:r>
            <a:r>
              <a:rPr lang="cs-CZ" dirty="0" smtClean="0"/>
              <a:t>ejsek černokrký, 4 - sýkora parukářka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EA07A-E429-4934-B449-29DE7C34788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4076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3284890-85D2-4D7B-8EF5-15A9C1DB8F42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418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23564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5006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94177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1158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67448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88037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068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82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547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43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09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247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79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010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603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811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64C608-40B1-4030-A28D-5B74BC98ADCE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22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  <p:sldLayoutId id="2147483923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eno-canto.org/135162" TargetMode="External"/><Relationship Id="rId2" Type="http://schemas.openxmlformats.org/officeDocument/2006/relationships/hyperlink" Target="http://www.xeno-canto.org/34366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8.jpg"/><Relationship Id="rId4" Type="http://schemas.openxmlformats.org/officeDocument/2006/relationships/hyperlink" Target="http://www.xeno-canto.org/35439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145694" y="2486126"/>
            <a:ext cx="5840652" cy="832033"/>
          </a:xfrm>
        </p:spPr>
        <p:txBody>
          <a:bodyPr/>
          <a:lstStyle/>
          <a:p>
            <a:r>
              <a:rPr lang="cs-CZ" sz="4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Mrtvé dřevo</a:t>
            </a:r>
            <a:br>
              <a:rPr lang="cs-CZ" sz="4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4800" b="1" dirty="0" smtClean="0">
                <a:solidFill>
                  <a:srgbClr val="00CC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 nový život</a:t>
            </a:r>
            <a:endParaRPr lang="cs-CZ" sz="4800" dirty="0">
              <a:solidFill>
                <a:srgbClr val="00CC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92399" y="3806927"/>
            <a:ext cx="6759744" cy="1320802"/>
          </a:xfrm>
        </p:spPr>
        <p:txBody>
          <a:bodyPr>
            <a:normAutofit/>
          </a:bodyPr>
          <a:lstStyle/>
          <a:p>
            <a:r>
              <a:rPr lang="cs-CZ" sz="24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MyriadPro-Regular"/>
              </a:rPr>
              <a:t>Prezentace </a:t>
            </a:r>
            <a:r>
              <a:rPr lang="cs-CZ" sz="2400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MyriadPro-Regular"/>
              </a:rPr>
              <a:t>ke stejnojmennému </a:t>
            </a:r>
            <a:r>
              <a:rPr lang="cs-CZ" sz="24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MyriadPro-Regular"/>
              </a:rPr>
              <a:t>výukovému </a:t>
            </a:r>
            <a:r>
              <a:rPr lang="cs-CZ" sz="2400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MyriadPro-Regular"/>
              </a:rPr>
              <a:t>programu. </a:t>
            </a:r>
            <a:r>
              <a:rPr lang="cs-CZ" sz="24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MyriadPro-Regular"/>
              </a:rPr>
              <a:t>Materiál vznikl v rámci projektu Za ptáky Prahy – podpora badatelské činnosti žáků.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605" y="5720088"/>
            <a:ext cx="1276316" cy="948475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728" y="5058591"/>
            <a:ext cx="3618271" cy="1799409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6618" flipH="1">
            <a:off x="990569" y="3658538"/>
            <a:ext cx="1190097" cy="1190097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56" y="115729"/>
            <a:ext cx="3445300" cy="6742271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54716" y="1128783"/>
            <a:ext cx="4457700" cy="221686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798" y="5724740"/>
            <a:ext cx="943823" cy="94382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90" y="5688556"/>
            <a:ext cx="674285" cy="94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6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0891" y="793356"/>
            <a:ext cx="9601196" cy="1303867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Nájemníci strakapoudích dutin</a:t>
            </a:r>
            <a:endParaRPr lang="cs-CZ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226934" y="2536142"/>
            <a:ext cx="3569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Calibri" panose="020F0502020204030204" pitchFamily="34" charset="0"/>
              </a:rPr>
              <a:t>lejsci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Calibri" panose="020F0502020204030204" pitchFamily="34" charset="0"/>
              </a:rPr>
              <a:t>brhlíci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Calibri" panose="020F0502020204030204" pitchFamily="34" charset="0"/>
              </a:rPr>
              <a:t>různé druhy sýkor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69" y="2061164"/>
            <a:ext cx="3804180" cy="2846795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8319469" y="206116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3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5" y="2061164"/>
            <a:ext cx="3650924" cy="2920739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183" y="3789567"/>
            <a:ext cx="2996161" cy="2996161"/>
          </a:xfrm>
          <a:prstGeom prst="rect">
            <a:avLst/>
          </a:prstGeom>
        </p:spPr>
      </p:pic>
      <p:pic>
        <p:nvPicPr>
          <p:cNvPr id="13" name="Obrázek 12" descr="brhli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7918" y="4010316"/>
            <a:ext cx="3876901" cy="2582612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2661843" y="621365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2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3060" y="453862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1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9305650" y="639583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4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89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8" t="-2075" r="12303" b="5525"/>
          <a:stretch/>
        </p:blipFill>
        <p:spPr>
          <a:xfrm>
            <a:off x="128587" y="7167"/>
            <a:ext cx="3163849" cy="3142211"/>
          </a:xfrm>
          <a:prstGeom prst="rect">
            <a:avLst/>
          </a:prstGeom>
        </p:spPr>
      </p:pic>
      <p:sp>
        <p:nvSpPr>
          <p:cNvPr id="19" name="Nadpis 1"/>
          <p:cNvSpPr>
            <a:spLocks noGrp="1"/>
          </p:cNvSpPr>
          <p:nvPr>
            <p:ph type="title"/>
          </p:nvPr>
        </p:nvSpPr>
        <p:spPr>
          <a:xfrm>
            <a:off x="3345564" y="784180"/>
            <a:ext cx="4368705" cy="74924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Nájemníci datlích dutin</a:t>
            </a:r>
            <a:endParaRPr lang="cs-CZ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261" y="2419396"/>
            <a:ext cx="3261689" cy="4351278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670042" y="2379946"/>
            <a:ext cx="29143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sýc rousný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Calibri" panose="020F0502020204030204" pitchFamily="34" charset="0"/>
              </a:rPr>
              <a:t>p</a:t>
            </a:r>
            <a:r>
              <a:rPr lang="cs-CZ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uštík obecný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Calibri" panose="020F0502020204030204" pitchFamily="34" charset="0"/>
              </a:rPr>
              <a:t>h</a:t>
            </a:r>
            <a:r>
              <a:rPr lang="cs-CZ" sz="2400" dirty="0" smtClean="0">
                <a:latin typeface="Calibri" panose="020F0502020204030204" pitchFamily="34" charset="0"/>
              </a:rPr>
              <a:t>olub doupňák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Calibri" panose="020F0502020204030204" pitchFamily="34" charset="0"/>
              </a:rPr>
              <a:t>h</a:t>
            </a:r>
            <a:r>
              <a:rPr lang="cs-CZ" sz="2400" dirty="0" smtClean="0">
                <a:latin typeface="Calibri" panose="020F0502020204030204" pitchFamily="34" charset="0"/>
              </a:rPr>
              <a:t>ohol severní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Calibri" panose="020F0502020204030204" pitchFamily="34" charset="0"/>
              </a:rPr>
              <a:t>špaček obecný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Calibri" panose="020F0502020204030204" pitchFamily="34" charset="0"/>
              </a:rPr>
              <a:t>kuny</a:t>
            </a:r>
            <a:endParaRPr lang="cs-CZ" sz="24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Calibri" panose="020F0502020204030204" pitchFamily="34" charset="0"/>
              </a:rPr>
              <a:t>plši </a:t>
            </a:r>
            <a:r>
              <a:rPr lang="cs-CZ" sz="2400" dirty="0">
                <a:latin typeface="Calibri" panose="020F0502020204030204" pitchFamily="34" charset="0"/>
              </a:rPr>
              <a:t>a </a:t>
            </a:r>
            <a:r>
              <a:rPr lang="cs-CZ" sz="2400" dirty="0" smtClean="0">
                <a:latin typeface="Calibri" panose="020F0502020204030204" pitchFamily="34" charset="0"/>
              </a:rPr>
              <a:t>plšíci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Calibri" panose="020F0502020204030204" pitchFamily="34" charset="0"/>
              </a:rPr>
              <a:t>netopýři</a:t>
            </a:r>
            <a:endParaRPr lang="cs-CZ" sz="24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Calibri" panose="020F0502020204030204" pitchFamily="34" charset="0"/>
              </a:rPr>
              <a:t>sociální </a:t>
            </a:r>
            <a:r>
              <a:rPr lang="cs-CZ" sz="2400" dirty="0">
                <a:latin typeface="Calibri" panose="020F0502020204030204" pitchFamily="34" charset="0"/>
              </a:rPr>
              <a:t>hmyz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Calibri" panose="020F0502020204030204" pitchFamily="34" charset="0"/>
              </a:rPr>
              <a:t>brouci</a:t>
            </a:r>
            <a:endParaRPr lang="cs-CZ" sz="2400" dirty="0">
              <a:latin typeface="Calibri" panose="020F0502020204030204" pitchFamily="34" charset="0"/>
            </a:endParaRPr>
          </a:p>
        </p:txBody>
      </p:sp>
      <p:pic>
        <p:nvPicPr>
          <p:cNvPr id="15" name="Zástupný symbol pro obsah 1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421" y="3807445"/>
            <a:ext cx="4455983" cy="2963229"/>
          </a:xfrm>
        </p:spPr>
      </p:pic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5" b="14113"/>
          <a:stretch/>
        </p:blipFill>
        <p:spPr>
          <a:xfrm>
            <a:off x="5821838" y="1533420"/>
            <a:ext cx="3113473" cy="3023934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8" t="12364" r="12020" b="27030"/>
          <a:stretch/>
        </p:blipFill>
        <p:spPr>
          <a:xfrm>
            <a:off x="8935311" y="101763"/>
            <a:ext cx="3142419" cy="3705682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1245889" y="3561224"/>
            <a:ext cx="8515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Luboš Mráz</a:t>
            </a:r>
          </a:p>
        </p:txBody>
      </p:sp>
    </p:spTree>
    <p:extLst>
      <p:ext uri="{BB962C8B-B14F-4D97-AF65-F5344CB8AC3E}">
        <p14:creationId xmlns:p14="http://schemas.microsoft.com/office/powerpoint/2010/main" val="166832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1742" y="835572"/>
            <a:ext cx="10180956" cy="537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8324238" y="4897063"/>
            <a:ext cx="30428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Šplhavci: </a:t>
            </a:r>
          </a:p>
          <a:p>
            <a:r>
              <a:rPr lang="cs-CZ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„</a:t>
            </a:r>
            <a:r>
              <a:rPr lang="cs-CZ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lesní architekti“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961742" y="126232"/>
            <a:ext cx="6211569" cy="70934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/>
            <a:r>
              <a:rPr lang="cs-CZ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Doupné</a:t>
            </a:r>
            <a:r>
              <a:rPr lang="cs-CZ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stromy – prostor pro život</a:t>
            </a:r>
          </a:p>
        </p:txBody>
      </p:sp>
    </p:spTree>
    <p:extLst>
      <p:ext uri="{BB962C8B-B14F-4D97-AF65-F5344CB8AC3E}">
        <p14:creationId xmlns:p14="http://schemas.microsoft.com/office/powerpoint/2010/main" val="39776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4149" y="796708"/>
            <a:ext cx="4078017" cy="1303867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 dělá datla datlem</a:t>
            </a:r>
            <a:endParaRPr lang="cs-CZ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4149" y="2023243"/>
            <a:ext cx="4314499" cy="1002314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Calibri" panose="020F0502020204030204" pitchFamily="34" charset="0"/>
              </a:rPr>
              <a:t>velké tělo (47 cm, 370 g)</a:t>
            </a:r>
          </a:p>
          <a:p>
            <a:r>
              <a:rPr lang="cs-CZ" dirty="0" smtClean="0">
                <a:latin typeface="Calibri" panose="020F0502020204030204" pitchFamily="34" charset="0"/>
              </a:rPr>
              <a:t>čepička</a:t>
            </a:r>
          </a:p>
          <a:p>
            <a:endParaRPr lang="cs-CZ" dirty="0" smtClean="0">
              <a:latin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56" y="3025557"/>
            <a:ext cx="5620532" cy="316793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0"/>
          <a:stretch/>
        </p:blipFill>
        <p:spPr>
          <a:xfrm>
            <a:off x="7185876" y="614855"/>
            <a:ext cx="4404441" cy="297144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876" y="3321057"/>
            <a:ext cx="4399759" cy="292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2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6768" y="1223217"/>
            <a:ext cx="2183538" cy="1535729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335" y="702391"/>
            <a:ext cx="3048749" cy="304874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45" y="1842487"/>
            <a:ext cx="5423023" cy="3148366"/>
          </a:xfrm>
          <a:prstGeom prst="snip1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783" y="3461108"/>
            <a:ext cx="2992320" cy="2535992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1529543" y="880106"/>
            <a:ext cx="4078017" cy="85122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 dělá datla datlem</a:t>
            </a:r>
            <a:endParaRPr lang="cs-CZ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6246613" y="1457539"/>
            <a:ext cx="2433510" cy="182223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Calibri" panose="020F0502020204030204" pitchFamily="34" charset="0"/>
              </a:rPr>
              <a:t>l</a:t>
            </a:r>
            <a:r>
              <a:rPr lang="cs-CZ" dirty="0" smtClean="0">
                <a:latin typeface="Calibri" panose="020F0502020204030204" pitchFamily="34" charset="0"/>
              </a:rPr>
              <a:t>ebka </a:t>
            </a:r>
          </a:p>
          <a:p>
            <a:r>
              <a:rPr lang="cs-CZ" dirty="0">
                <a:latin typeface="Calibri" panose="020F0502020204030204" pitchFamily="34" charset="0"/>
              </a:rPr>
              <a:t>z</a:t>
            </a:r>
            <a:r>
              <a:rPr lang="cs-CZ" dirty="0" smtClean="0">
                <a:latin typeface="Calibri" panose="020F0502020204030204" pitchFamily="34" charset="0"/>
              </a:rPr>
              <a:t>obák</a:t>
            </a:r>
          </a:p>
          <a:p>
            <a:r>
              <a:rPr lang="cs-CZ" dirty="0" smtClean="0">
                <a:latin typeface="Calibri" panose="020F0502020204030204" pitchFamily="34" charset="0"/>
              </a:rPr>
              <a:t>jazyk</a:t>
            </a:r>
            <a:endParaRPr lang="cs-CZ" dirty="0">
              <a:latin typeface="Calibri" panose="020F0502020204030204" pitchFamily="34" charset="0"/>
            </a:endParaRPr>
          </a:p>
          <a:p>
            <a:endParaRPr lang="cs-CZ" dirty="0" smtClean="0">
              <a:latin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90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84472" y="2616746"/>
            <a:ext cx="3365088" cy="1303867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>
                <a:latin typeface="Calibri" panose="020F0502020204030204" pitchFamily="34" charset="0"/>
              </a:rPr>
              <a:t>šplhavá </a:t>
            </a:r>
            <a:r>
              <a:rPr lang="cs-CZ" sz="2400" dirty="0" err="1">
                <a:latin typeface="Calibri" panose="020F0502020204030204" pitchFamily="34" charset="0"/>
              </a:rPr>
              <a:t>zygodaktylní</a:t>
            </a:r>
            <a:r>
              <a:rPr lang="cs-CZ" sz="2400" dirty="0">
                <a:latin typeface="Calibri" panose="020F0502020204030204" pitchFamily="34" charset="0"/>
              </a:rPr>
              <a:t> noha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51" y="2616746"/>
            <a:ext cx="2286464" cy="3542409"/>
          </a:xfrm>
          <a:prstGeom prst="rect">
            <a:avLst/>
          </a:prstGeo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3584472" y="3502159"/>
            <a:ext cx="3226231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Calibri" panose="020F0502020204030204" pitchFamily="34" charset="0"/>
              </a:rPr>
              <a:t>pevná ocasní pera</a:t>
            </a:r>
            <a:br>
              <a:rPr lang="cs-CZ" sz="2400" dirty="0" smtClean="0">
                <a:latin typeface="Calibri" panose="020F0502020204030204" pitchFamily="34" charset="0"/>
              </a:rPr>
            </a:br>
            <a:endParaRPr lang="cs-CZ" sz="2400" dirty="0">
              <a:latin typeface="Calibri" panose="020F0502020204030204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529543" y="880106"/>
            <a:ext cx="4078017" cy="85122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 dělá datla datlem</a:t>
            </a:r>
            <a:endParaRPr lang="cs-CZ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770" y="180906"/>
            <a:ext cx="4323230" cy="648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4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10533" y="926078"/>
            <a:ext cx="6456628" cy="1303867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Jak poznáme, že v lese žije datel?</a:t>
            </a:r>
            <a:endParaRPr lang="cs-CZ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442" y="2776374"/>
            <a:ext cx="4399759" cy="292034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161" y="614855"/>
            <a:ext cx="3752193" cy="562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1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10533" y="926078"/>
            <a:ext cx="3240295" cy="1303867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Pobytové stopy</a:t>
            </a:r>
            <a:br>
              <a:rPr lang="cs-C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cs-C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 z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vukové projevy</a:t>
            </a:r>
            <a:endParaRPr lang="cs-CZ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91664" y="2385555"/>
            <a:ext cx="3859924" cy="1630784"/>
          </a:xfrm>
        </p:spPr>
        <p:txBody>
          <a:bodyPr/>
          <a:lstStyle/>
          <a:p>
            <a:r>
              <a:rPr lang="cs-CZ" dirty="0" smtClean="0">
                <a:latin typeface="Calibri" panose="020F0502020204030204" pitchFamily="34" charset="0"/>
                <a:hlinkClick r:id="rId2"/>
              </a:rPr>
              <a:t>bubnování</a:t>
            </a:r>
            <a:endParaRPr lang="cs-CZ" dirty="0" smtClean="0">
              <a:latin typeface="Calibri" panose="020F0502020204030204" pitchFamily="34" charset="0"/>
            </a:endParaRPr>
          </a:p>
          <a:p>
            <a:r>
              <a:rPr lang="cs-CZ" dirty="0" smtClean="0">
                <a:latin typeface="Calibri" panose="020F0502020204030204" pitchFamily="34" charset="0"/>
              </a:rPr>
              <a:t>hlas </a:t>
            </a:r>
            <a:r>
              <a:rPr lang="cs-CZ" dirty="0">
                <a:latin typeface="Calibri" panose="020F0502020204030204" pitchFamily="34" charset="0"/>
              </a:rPr>
              <a:t>v </a:t>
            </a:r>
            <a:r>
              <a:rPr lang="cs-CZ" dirty="0" smtClean="0">
                <a:latin typeface="Calibri" panose="020F0502020204030204" pitchFamily="34" charset="0"/>
              </a:rPr>
              <a:t>letu:</a:t>
            </a:r>
            <a:r>
              <a:rPr lang="cs-CZ" dirty="0" smtClean="0">
                <a:latin typeface="Calibri" panose="020F0502020204030204" pitchFamily="34" charset="0"/>
                <a:hlinkClick r:id="rId3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hlinkClick r:id="rId3"/>
              </a:rPr>
              <a:t>kri-kri-kri-kri</a:t>
            </a:r>
            <a:endParaRPr lang="cs-CZ" dirty="0" smtClean="0">
              <a:latin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</a:rPr>
              <a:t>h</a:t>
            </a:r>
            <a:r>
              <a:rPr lang="cs-CZ" dirty="0" smtClean="0">
                <a:latin typeface="Calibri" panose="020F0502020204030204" pitchFamily="34" charset="0"/>
              </a:rPr>
              <a:t>las při přistání:</a:t>
            </a:r>
            <a:r>
              <a:rPr lang="cs-CZ" dirty="0" smtClean="0">
                <a:latin typeface="Calibri" panose="020F0502020204030204" pitchFamily="34" charset="0"/>
                <a:hlinkClick r:id="rId4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hlinkClick r:id="rId4"/>
              </a:rPr>
              <a:t>kliéééé</a:t>
            </a:r>
            <a:endParaRPr lang="cs-CZ" dirty="0" smtClean="0">
              <a:latin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51" y="4016339"/>
            <a:ext cx="5924550" cy="26860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161" y="614855"/>
            <a:ext cx="3752193" cy="562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0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02901" y="1426882"/>
            <a:ext cx="3067471" cy="662401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Pobytové </a:t>
            </a:r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stopy</a:t>
            </a:r>
            <a:r>
              <a:rPr lang="cs-C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cs-C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cs-C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cs-CZ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 </a:t>
            </a:r>
            <a:r>
              <a:rPr lang="cs-C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potravní </a:t>
            </a:r>
            <a:r>
              <a:rPr lang="cs-CZ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otvory</a:t>
            </a:r>
            <a:br>
              <a:rPr lang="cs-CZ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cs-CZ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556932"/>
            <a:ext cx="3796179" cy="1631561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Calibri" panose="020F0502020204030204" pitchFamily="34" charset="0"/>
              </a:rPr>
              <a:t>nízko na kmeni</a:t>
            </a:r>
          </a:p>
          <a:p>
            <a:r>
              <a:rPr lang="cs-CZ" dirty="0">
                <a:latin typeface="Calibri" panose="020F0502020204030204" pitchFamily="34" charset="0"/>
              </a:rPr>
              <a:t>a</a:t>
            </a:r>
            <a:r>
              <a:rPr lang="cs-CZ" dirty="0" smtClean="0">
                <a:latin typeface="Calibri" panose="020F0502020204030204" pitchFamily="34" charset="0"/>
              </a:rPr>
              <a:t>ž 50 x 20 cm</a:t>
            </a:r>
          </a:p>
          <a:p>
            <a:r>
              <a:rPr lang="cs-CZ" dirty="0" smtClean="0">
                <a:latin typeface="Calibri" panose="020F0502020204030204" pitchFamily="34" charset="0"/>
              </a:rPr>
              <a:t>velké třísky, až 10 cm</a:t>
            </a:r>
            <a:endParaRPr lang="cs-CZ" dirty="0">
              <a:latin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645" y="459758"/>
            <a:ext cx="3904871" cy="613022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868" y="2137864"/>
            <a:ext cx="3149216" cy="472013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1"/>
          <a:stretch/>
        </p:blipFill>
        <p:spPr>
          <a:xfrm>
            <a:off x="1576417" y="4188494"/>
            <a:ext cx="4157197" cy="266950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07"/>
          <a:stretch/>
        </p:blipFill>
        <p:spPr>
          <a:xfrm>
            <a:off x="4351277" y="147595"/>
            <a:ext cx="4024383" cy="219980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3792"/>
            <a:ext cx="2605803" cy="173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3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1384289" y="877017"/>
            <a:ext cx="8135128" cy="709340"/>
          </a:xfrm>
        </p:spPr>
        <p:txBody>
          <a:bodyPr>
            <a:noAutofit/>
          </a:bodyPr>
          <a:lstStyle/>
          <a:p>
            <a:pPr algn="l"/>
            <a:r>
              <a:rPr lang="cs-C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Proč v parku nechali torzo starého stromu?</a:t>
            </a:r>
            <a:endParaRPr lang="cs-CZ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384289" y="2770181"/>
            <a:ext cx="34016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 smtClean="0">
                <a:latin typeface="Calibri" panose="020F0502020204030204" pitchFamily="34" charset="0"/>
              </a:rPr>
              <a:t>Zachování hnízdních možností </a:t>
            </a:r>
          </a:p>
          <a:p>
            <a:pPr marL="342900" indent="-342900">
              <a:buFontTx/>
              <a:buChar char="-"/>
            </a:pPr>
            <a:r>
              <a:rPr lang="cs-CZ" sz="2400" dirty="0" smtClean="0">
                <a:latin typeface="Calibri" panose="020F0502020204030204" pitchFamily="34" charset="0"/>
              </a:rPr>
              <a:t>Místo rozmnožování hmyzu</a:t>
            </a:r>
          </a:p>
          <a:p>
            <a:pPr marL="342900" indent="-342900">
              <a:buFontTx/>
              <a:buChar char="-"/>
            </a:pPr>
            <a:r>
              <a:rPr lang="cs-CZ" sz="2400" dirty="0" smtClean="0">
                <a:latin typeface="Calibri" panose="020F0502020204030204" pitchFamily="34" charset="0"/>
              </a:rPr>
              <a:t>Potravní nabídka pro hmyzožravé ptáky</a:t>
            </a:r>
            <a:endParaRPr lang="cs-CZ" sz="2400" dirty="0">
              <a:latin typeface="Calibri" panose="020F0502020204030204" pitchFamily="34" charset="0"/>
            </a:endParaRPr>
          </a:p>
        </p:txBody>
      </p:sp>
      <p:pic>
        <p:nvPicPr>
          <p:cNvPr id="12" name="Picture 6" descr="DSCF07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5974" y="1702258"/>
            <a:ext cx="3403019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IMG_27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8993" y="1702258"/>
            <a:ext cx="340168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453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336756" y="881179"/>
            <a:ext cx="671942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Les</a:t>
            </a:r>
            <a:endParaRPr lang="cs-CZ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sz="2400" dirty="0">
                <a:latin typeface="Calibri" panose="020F0502020204030204" pitchFamily="34" charset="0"/>
              </a:rPr>
              <a:t>původně hlavní biotop na území </a:t>
            </a:r>
            <a:r>
              <a:rPr lang="cs-CZ" sz="2400" dirty="0" smtClean="0">
                <a:latin typeface="Calibri" panose="020F0502020204030204" pitchFamily="34" charset="0"/>
              </a:rPr>
              <a:t>ČR → velké množství druhů </a:t>
            </a:r>
            <a:r>
              <a:rPr lang="cs-CZ" sz="2400" dirty="0">
                <a:latin typeface="Calibri" panose="020F0502020204030204" pitchFamily="34" charset="0"/>
              </a:rPr>
              <a:t>a různých specializací</a:t>
            </a:r>
          </a:p>
          <a:p>
            <a:pPr marL="457200" indent="-457200">
              <a:buFontTx/>
              <a:buChar char="-"/>
            </a:pPr>
            <a:endParaRPr lang="cs-CZ" sz="2400" dirty="0">
              <a:latin typeface="Calibri" panose="020F0502020204030204" pitchFamily="34" charset="0"/>
            </a:endParaRPr>
          </a:p>
        </p:txBody>
      </p:sp>
      <p:pic>
        <p:nvPicPr>
          <p:cNvPr id="8" name="Obrázek 7" descr="751_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6593" y="881179"/>
            <a:ext cx="3083623" cy="4176464"/>
          </a:xfrm>
          <a:prstGeom prst="rect">
            <a:avLst/>
          </a:prstGeom>
        </p:spPr>
      </p:pic>
      <p:pic>
        <p:nvPicPr>
          <p:cNvPr id="9" name="Obrázek 8" descr="16631_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3312" y="2886315"/>
            <a:ext cx="3196580" cy="3196580"/>
          </a:xfrm>
          <a:prstGeom prst="rect">
            <a:avLst/>
          </a:prstGeom>
        </p:spPr>
      </p:pic>
      <p:pic>
        <p:nvPicPr>
          <p:cNvPr id="11" name="Obrázek 10" descr="ka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81297" y="2506072"/>
            <a:ext cx="3551436" cy="2551570"/>
          </a:xfrm>
          <a:prstGeom prst="rect">
            <a:avLst/>
          </a:prstGeom>
        </p:spPr>
      </p:pic>
      <p:pic>
        <p:nvPicPr>
          <p:cNvPr id="12" name="Obrázek 11" descr="hy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79564" y="3994662"/>
            <a:ext cx="3191396" cy="212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1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Najdu místo k životu i ve vašem lese?</a:t>
            </a:r>
            <a:endParaRPr lang="cs-CZ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508" y="2422744"/>
            <a:ext cx="6194324" cy="382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1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1070870" y="1163700"/>
            <a:ext cx="4860085" cy="709340"/>
          </a:xfrm>
        </p:spPr>
        <p:txBody>
          <a:bodyPr>
            <a:noAutofit/>
          </a:bodyPr>
          <a:lstStyle/>
          <a:p>
            <a:pPr algn="l"/>
            <a:r>
              <a:rPr lang="cs-CZ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 přirozené 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</a:rPr>
              <a:t>lesy vs. </a:t>
            </a:r>
            <a:r>
              <a:rPr lang="cs-CZ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hospodářské 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</a:rPr>
              <a:t>lesy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221084" y="5786343"/>
            <a:ext cx="1453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Calibri" panose="020F0502020204030204" pitchFamily="34" charset="0"/>
              </a:rPr>
              <a:t>Horský les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693116" y="5780257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Calibri" panose="020F0502020204030204" pitchFamily="34" charset="0"/>
              </a:rPr>
              <a:t>Lužní les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070870" y="1767373"/>
            <a:ext cx="6309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Calibri" panose="020F0502020204030204" pitchFamily="34" charset="0"/>
              </a:rPr>
              <a:t>- různé typy lesa podle nadmořských výšek, např.:</a:t>
            </a:r>
            <a:endParaRPr lang="cs-CZ" sz="2400" dirty="0">
              <a:latin typeface="Calibri" panose="020F0502020204030204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070870" y="600651"/>
            <a:ext cx="3302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Není les jako les …</a:t>
            </a:r>
          </a:p>
        </p:txBody>
      </p:sp>
      <p:pic>
        <p:nvPicPr>
          <p:cNvPr id="9" name="Obrázek 8" descr="stažený soubor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1074" y="2740030"/>
            <a:ext cx="4644008" cy="3096005"/>
          </a:xfrm>
          <a:prstGeom prst="rect">
            <a:avLst/>
          </a:prstGeom>
        </p:spPr>
      </p:pic>
      <p:pic>
        <p:nvPicPr>
          <p:cNvPr id="10" name="Obrázek 9" descr="stažený soub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0870" y="2746115"/>
            <a:ext cx="4210016" cy="308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1403526" y="779896"/>
            <a:ext cx="4025787" cy="709340"/>
          </a:xfrm>
        </p:spPr>
        <p:txBody>
          <a:bodyPr>
            <a:noAutofit/>
          </a:bodyPr>
          <a:lstStyle/>
          <a:p>
            <a:pPr algn="l"/>
            <a:r>
              <a:rPr lang="cs-C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Specialisté</a:t>
            </a:r>
            <a:endParaRPr lang="cs-CZ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488047" y="5754156"/>
            <a:ext cx="3292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Calibri" panose="020F0502020204030204" pitchFamily="34" charset="0"/>
              </a:rPr>
              <a:t>Čáp černý (</a:t>
            </a:r>
            <a:r>
              <a:rPr lang="cs-CZ" sz="2400" i="1" dirty="0" err="1">
                <a:latin typeface="Calibri" panose="020F0502020204030204" pitchFamily="34" charset="0"/>
              </a:rPr>
              <a:t>Ciconia</a:t>
            </a:r>
            <a:r>
              <a:rPr lang="cs-CZ" sz="2400" i="1" dirty="0">
                <a:latin typeface="Calibri" panose="020F0502020204030204" pitchFamily="34" charset="0"/>
              </a:rPr>
              <a:t> </a:t>
            </a:r>
            <a:r>
              <a:rPr lang="cs-CZ" sz="2400" i="1" dirty="0" err="1">
                <a:latin typeface="Calibri" panose="020F0502020204030204" pitchFamily="34" charset="0"/>
              </a:rPr>
              <a:t>nigra</a:t>
            </a:r>
            <a:r>
              <a:rPr lang="cs-CZ" sz="2400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946898" y="5759030"/>
            <a:ext cx="3266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Calibri" panose="020F0502020204030204" pitchFamily="34" charset="0"/>
              </a:rPr>
              <a:t>Čáp bílý (</a:t>
            </a:r>
            <a:r>
              <a:rPr lang="cs-CZ" sz="2400" i="1" dirty="0" err="1">
                <a:latin typeface="Calibri" panose="020F0502020204030204" pitchFamily="34" charset="0"/>
              </a:rPr>
              <a:t>Ciconia</a:t>
            </a:r>
            <a:r>
              <a:rPr lang="cs-CZ" sz="2400" i="1" dirty="0">
                <a:latin typeface="Calibri" panose="020F0502020204030204" pitchFamily="34" charset="0"/>
              </a:rPr>
              <a:t> </a:t>
            </a:r>
            <a:r>
              <a:rPr lang="cs-CZ" sz="2400" i="1" dirty="0" err="1">
                <a:latin typeface="Calibri" panose="020F0502020204030204" pitchFamily="34" charset="0"/>
              </a:rPr>
              <a:t>ciconia</a:t>
            </a:r>
            <a:r>
              <a:rPr lang="cs-CZ" sz="2400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1403526" y="1489236"/>
            <a:ext cx="4220312" cy="84736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 druhy úzce přizpůsobené svému prostředí, biotopu</a:t>
            </a:r>
            <a:endParaRPr lang="cs-CZ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5993506" y="779896"/>
            <a:ext cx="4025787" cy="7093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Generalisté</a:t>
            </a:r>
            <a:endParaRPr lang="cs-CZ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5993506" y="1489236"/>
            <a:ext cx="4841824" cy="84736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 druhy schopné obývat více biotopů</a:t>
            </a:r>
            <a:endParaRPr lang="cs-CZ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Obrázek 9" descr="c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69086" y="2674429"/>
            <a:ext cx="4766244" cy="3079727"/>
          </a:xfrm>
          <a:prstGeom prst="rect">
            <a:avLst/>
          </a:prstGeom>
        </p:spPr>
      </p:pic>
      <p:pic>
        <p:nvPicPr>
          <p:cNvPr id="18" name="Obrázek 17" descr="16631_v.jpg"/>
          <p:cNvPicPr>
            <a:picLocks noChangeAspect="1"/>
          </p:cNvPicPr>
          <p:nvPr/>
        </p:nvPicPr>
        <p:blipFill rotWithShape="1">
          <a:blip r:embed="rId4" cstate="print"/>
          <a:srcRect t="11034"/>
          <a:stretch/>
        </p:blipFill>
        <p:spPr>
          <a:xfrm>
            <a:off x="1403526" y="2674429"/>
            <a:ext cx="3461677" cy="307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3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1403526" y="779896"/>
            <a:ext cx="4025787" cy="709340"/>
          </a:xfrm>
        </p:spPr>
        <p:txBody>
          <a:bodyPr>
            <a:noAutofit/>
          </a:bodyPr>
          <a:lstStyle/>
          <a:p>
            <a:pPr algn="l"/>
            <a:r>
              <a:rPr lang="cs-C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Specialisté</a:t>
            </a:r>
            <a:endParaRPr lang="cs-CZ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1403526" y="1489236"/>
            <a:ext cx="4220312" cy="84736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 druhy úzce přizpůsobené svému prostředí, biotopu</a:t>
            </a:r>
            <a:endParaRPr lang="cs-CZ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5993506" y="779896"/>
            <a:ext cx="4025787" cy="7093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Generalisté</a:t>
            </a:r>
            <a:endParaRPr lang="cs-CZ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5993506" y="1489236"/>
            <a:ext cx="4841824" cy="84736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 druhy schopné obývat více biotopů</a:t>
            </a:r>
            <a:endParaRPr lang="cs-CZ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252358" y="5792505"/>
            <a:ext cx="452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Calibri" panose="020F0502020204030204" pitchFamily="34" charset="0"/>
              </a:rPr>
              <a:t>Datlík tříprstý (</a:t>
            </a:r>
            <a:r>
              <a:rPr lang="cs-CZ" sz="2400" i="1" dirty="0" err="1" smtClean="0">
                <a:latin typeface="Calibri" panose="020F0502020204030204" pitchFamily="34" charset="0"/>
              </a:rPr>
              <a:t>Picoides</a:t>
            </a:r>
            <a:r>
              <a:rPr lang="cs-CZ" sz="2400" i="1" dirty="0" smtClean="0">
                <a:latin typeface="Calibri" panose="020F0502020204030204" pitchFamily="34" charset="0"/>
              </a:rPr>
              <a:t> </a:t>
            </a:r>
            <a:r>
              <a:rPr lang="cs-CZ" sz="2400" i="1" dirty="0" err="1" smtClean="0">
                <a:latin typeface="Calibri" panose="020F0502020204030204" pitchFamily="34" charset="0"/>
              </a:rPr>
              <a:t>tridactylus</a:t>
            </a:r>
            <a:r>
              <a:rPr lang="cs-CZ" sz="2400" dirty="0" smtClean="0">
                <a:latin typeface="Calibri" panose="020F0502020204030204" pitchFamily="34" charset="0"/>
              </a:rPr>
              <a:t>)</a:t>
            </a:r>
            <a:endParaRPr lang="cs-CZ" sz="2400" dirty="0">
              <a:latin typeface="Calibri" panose="020F0502020204030204" pitchFamily="34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7289166" y="5792506"/>
            <a:ext cx="3546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Calibri" panose="020F0502020204030204" pitchFamily="34" charset="0"/>
              </a:rPr>
              <a:t>Kos černý (</a:t>
            </a:r>
            <a:r>
              <a:rPr lang="cs-CZ" sz="2400" i="1" dirty="0" err="1">
                <a:latin typeface="Calibri" panose="020F0502020204030204" pitchFamily="34" charset="0"/>
              </a:rPr>
              <a:t>Turdus</a:t>
            </a:r>
            <a:r>
              <a:rPr lang="cs-CZ" sz="2400" i="1" dirty="0">
                <a:latin typeface="Calibri" panose="020F0502020204030204" pitchFamily="34" charset="0"/>
              </a:rPr>
              <a:t> </a:t>
            </a:r>
            <a:r>
              <a:rPr lang="cs-CZ" sz="2400" i="1" dirty="0" err="1">
                <a:latin typeface="Calibri" panose="020F0502020204030204" pitchFamily="34" charset="0"/>
              </a:rPr>
              <a:t>merula</a:t>
            </a:r>
            <a:r>
              <a:rPr lang="cs-CZ" sz="2400" dirty="0">
                <a:latin typeface="Calibri" panose="020F0502020204030204" pitchFamily="34" charset="0"/>
              </a:rPr>
              <a:t>)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9" b="5173"/>
          <a:stretch/>
        </p:blipFill>
        <p:spPr>
          <a:xfrm>
            <a:off x="1674365" y="2624154"/>
            <a:ext cx="3607083" cy="3168352"/>
          </a:xfrm>
          <a:prstGeom prst="rect">
            <a:avLst/>
          </a:prstGeom>
        </p:spPr>
      </p:pic>
      <p:pic>
        <p:nvPicPr>
          <p:cNvPr id="12" name="Obrázek 11" descr="kos.jpg"/>
          <p:cNvPicPr>
            <a:picLocks noChangeAspect="1"/>
          </p:cNvPicPr>
          <p:nvPr/>
        </p:nvPicPr>
        <p:blipFill>
          <a:blip r:embed="rId4" cstate="print"/>
          <a:srcRect l="11290"/>
          <a:stretch>
            <a:fillRect/>
          </a:stretch>
        </p:blipFill>
        <p:spPr>
          <a:xfrm>
            <a:off x="6874889" y="2624154"/>
            <a:ext cx="4219197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5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1245476" y="537362"/>
            <a:ext cx="5904656" cy="709340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Současné problémy lesa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245476" y="1268603"/>
            <a:ext cx="94225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>
                <a:latin typeface="Calibri" panose="020F0502020204030204" pitchFamily="34" charset="0"/>
              </a:rPr>
              <a:t>Klimatická změna (vysychání, teplotní skoky, častější </a:t>
            </a:r>
            <a:r>
              <a:rPr lang="cs-CZ" sz="2400" dirty="0" smtClean="0">
                <a:latin typeface="Calibri" panose="020F0502020204030204" pitchFamily="34" charset="0"/>
              </a:rPr>
              <a:t>kalamity) </a:t>
            </a:r>
            <a:endParaRPr lang="cs-CZ" sz="2400" dirty="0">
              <a:latin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cs-CZ" sz="2400" b="1" dirty="0">
                <a:latin typeface="Calibri" panose="020F0502020204030204" pitchFamily="34" charset="0"/>
              </a:rPr>
              <a:t>Nepřirozená druhová a věková skladba </a:t>
            </a:r>
            <a:r>
              <a:rPr lang="cs-CZ" sz="2400" b="1" dirty="0" smtClean="0">
                <a:latin typeface="Calibri" panose="020F0502020204030204" pitchFamily="34" charset="0"/>
              </a:rPr>
              <a:t>lesa </a:t>
            </a:r>
            <a:r>
              <a:rPr lang="cs-CZ" sz="2400" dirty="0" smtClean="0">
                <a:latin typeface="Calibri" panose="020F0502020204030204" pitchFamily="34" charset="0"/>
              </a:rPr>
              <a:t>(monokultury stejně starých stromů)</a:t>
            </a:r>
            <a:endParaRPr lang="cs-CZ" sz="2400" dirty="0">
              <a:latin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cs-CZ" sz="2400" dirty="0">
                <a:latin typeface="Calibri" panose="020F0502020204030204" pitchFamily="34" charset="0"/>
              </a:rPr>
              <a:t>Důsledky dřívějšího způsobu </a:t>
            </a:r>
            <a:r>
              <a:rPr lang="cs-CZ" sz="2400" dirty="0" smtClean="0">
                <a:latin typeface="Calibri" panose="020F0502020204030204" pitchFamily="34" charset="0"/>
              </a:rPr>
              <a:t>hospodaření: odvodňování, vysazování monokultur → </a:t>
            </a:r>
            <a:r>
              <a:rPr lang="cs-CZ" sz="2400" dirty="0">
                <a:latin typeface="Calibri" panose="020F0502020204030204" pitchFamily="34" charset="0"/>
              </a:rPr>
              <a:t>kůrovcové </a:t>
            </a:r>
            <a:r>
              <a:rPr lang="cs-CZ" sz="2400" dirty="0" smtClean="0">
                <a:latin typeface="Calibri" panose="020F0502020204030204" pitchFamily="34" charset="0"/>
              </a:rPr>
              <a:t>kalamity</a:t>
            </a:r>
            <a:r>
              <a:rPr lang="cs-CZ" sz="2400" dirty="0">
                <a:latin typeface="Calibri" panose="020F0502020204030204" pitchFamily="34" charset="0"/>
              </a:rPr>
              <a:t>, </a:t>
            </a:r>
            <a:r>
              <a:rPr lang="cs-CZ" sz="2400" dirty="0" smtClean="0">
                <a:latin typeface="Calibri" panose="020F0502020204030204" pitchFamily="34" charset="0"/>
              </a:rPr>
              <a:t>pokles přírodní rozmanitosti atd</a:t>
            </a:r>
            <a:r>
              <a:rPr lang="cs-CZ" sz="2400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203503" y="3668045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Přesto jsou na tom lesní ptáci celkově ještě relativně dobře!</a:t>
            </a:r>
          </a:p>
        </p:txBody>
      </p:sp>
      <p:pic>
        <p:nvPicPr>
          <p:cNvPr id="6" name="Obrázek 5" descr="strakapou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5738" y="3371174"/>
            <a:ext cx="3812567" cy="253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7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/>
          <p:cNvSpPr txBox="1"/>
          <p:nvPr/>
        </p:nvSpPr>
        <p:spPr>
          <a:xfrm>
            <a:off x="4989558" y="2580382"/>
            <a:ext cx="61566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Calibri" panose="020F0502020204030204" pitchFamily="34" charset="0"/>
              </a:rPr>
              <a:t>Nízké druhové bohatství.</a:t>
            </a:r>
          </a:p>
          <a:p>
            <a:endParaRPr lang="cs-CZ" sz="2400" dirty="0" smtClean="0">
              <a:latin typeface="Calibri" panose="020F0502020204030204" pitchFamily="34" charset="0"/>
            </a:endParaRPr>
          </a:p>
          <a:p>
            <a:r>
              <a:rPr lang="cs-CZ" sz="2400" dirty="0" smtClean="0">
                <a:latin typeface="Calibri" panose="020F0502020204030204" pitchFamily="34" charset="0"/>
              </a:rPr>
              <a:t>Málo starých stromů → málo přirozených dutin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smtClean="0">
                <a:latin typeface="Calibri" panose="020F0502020204030204" pitchFamily="34" charset="0"/>
              </a:rPr>
              <a:t>→ málo hnízdních možností pro dutinové ptáky.</a:t>
            </a:r>
          </a:p>
          <a:p>
            <a:endParaRPr lang="cs-CZ" sz="2400" dirty="0" smtClean="0">
              <a:latin typeface="Calibri" panose="020F0502020204030204" pitchFamily="34" charset="0"/>
            </a:endParaRPr>
          </a:p>
          <a:p>
            <a:r>
              <a:rPr lang="cs-CZ" sz="2400" dirty="0" smtClean="0">
                <a:latin typeface="Calibri" panose="020F0502020204030204" pitchFamily="34" charset="0"/>
              </a:rPr>
              <a:t>Nedostatek mrtvého dřeva </a:t>
            </a:r>
            <a:r>
              <a:rPr lang="cs-CZ" sz="2400" dirty="0">
                <a:latin typeface="Calibri" panose="020F0502020204030204" pitchFamily="34" charset="0"/>
              </a:rPr>
              <a:t>→ </a:t>
            </a:r>
            <a:r>
              <a:rPr lang="cs-CZ" sz="2400" dirty="0" smtClean="0">
                <a:latin typeface="Calibri" panose="020F0502020204030204" pitchFamily="34" charset="0"/>
              </a:rPr>
              <a:t>málo prostoru pro vývoj hmyzu </a:t>
            </a:r>
            <a:r>
              <a:rPr lang="cs-CZ" sz="2400" dirty="0">
                <a:latin typeface="Calibri" panose="020F0502020204030204" pitchFamily="34" charset="0"/>
              </a:rPr>
              <a:t>→ </a:t>
            </a:r>
            <a:r>
              <a:rPr lang="cs-CZ" sz="2400" dirty="0" smtClean="0">
                <a:latin typeface="Calibri" panose="020F0502020204030204" pitchFamily="34" charset="0"/>
              </a:rPr>
              <a:t>nedostatek potravy pro ptáky.</a:t>
            </a:r>
            <a:endParaRPr lang="cs-CZ" sz="2400" dirty="0">
              <a:latin typeface="Calibri" panose="020F050202020403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9" b="13793"/>
          <a:stretch/>
        </p:blipFill>
        <p:spPr>
          <a:xfrm>
            <a:off x="921339" y="1450427"/>
            <a:ext cx="3504683" cy="469812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989558" y="1450427"/>
            <a:ext cx="5415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Proč je monokultura špatná?</a:t>
            </a:r>
            <a:endParaRPr lang="cs-CZ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09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1295401" y="897699"/>
            <a:ext cx="8907517" cy="7093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Šplhavci – naděje nejen pro dutinové ptáky</a:t>
            </a:r>
            <a:endParaRPr lang="cs-CZ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429629" y="1947096"/>
            <a:ext cx="2073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Calibri" panose="020F0502020204030204" pitchFamily="34" charset="0"/>
              </a:rPr>
              <a:t>strakapoudi</a:t>
            </a:r>
            <a:endParaRPr lang="cs-CZ" sz="2400" dirty="0">
              <a:latin typeface="Calibri" panose="020F050202020403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781777" y="1947096"/>
            <a:ext cx="2073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Calibri" panose="020F0502020204030204" pitchFamily="34" charset="0"/>
              </a:rPr>
              <a:t>žluny</a:t>
            </a:r>
            <a:endParaRPr lang="cs-CZ" sz="2400" dirty="0">
              <a:latin typeface="Calibri" panose="020F050202020403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8577019" y="1947096"/>
            <a:ext cx="2073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Calibri" panose="020F0502020204030204" pitchFamily="34" charset="0"/>
              </a:rPr>
              <a:t>datel černý</a:t>
            </a:r>
            <a:endParaRPr lang="cs-CZ" sz="2400" dirty="0">
              <a:latin typeface="Calibri" panose="020F050202020403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0" t="14063"/>
          <a:stretch/>
        </p:blipFill>
        <p:spPr>
          <a:xfrm>
            <a:off x="756746" y="2853558"/>
            <a:ext cx="3419161" cy="323998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05" y="2624787"/>
            <a:ext cx="3329508" cy="3279565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2" t="10004"/>
          <a:stretch/>
        </p:blipFill>
        <p:spPr>
          <a:xfrm>
            <a:off x="7777645" y="2853558"/>
            <a:ext cx="3672143" cy="323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8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50317" y="1646101"/>
            <a:ext cx="3021504" cy="452916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9629" y="643229"/>
            <a:ext cx="3837037" cy="1303867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Hnízdní dutiny</a:t>
            </a:r>
            <a:endParaRPr lang="cs-CZ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51210" y="2757984"/>
            <a:ext cx="2545529" cy="264958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cs-CZ" dirty="0" smtClean="0">
                <a:latin typeface="Calibri" panose="020F0502020204030204" pitchFamily="34" charset="0"/>
              </a:rPr>
              <a:t>Vysoko na kmeni (8–20 m)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Calibri" panose="020F0502020204030204" pitchFamily="34" charset="0"/>
              </a:rPr>
              <a:t>Pravidelné okraje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Calibri" panose="020F0502020204030204" pitchFamily="34" charset="0"/>
              </a:rPr>
              <a:t>Oválný až kapkovitý tvar</a:t>
            </a:r>
          </a:p>
          <a:p>
            <a:pPr>
              <a:lnSpc>
                <a:spcPct val="110000"/>
              </a:lnSpc>
            </a:pPr>
            <a:r>
              <a:rPr lang="cs-CZ" dirty="0" err="1" smtClean="0">
                <a:latin typeface="Calibri" panose="020F0502020204030204" pitchFamily="34" charset="0"/>
              </a:rPr>
              <a:t>Vletový</a:t>
            </a:r>
            <a:r>
              <a:rPr lang="cs-CZ" dirty="0" smtClean="0">
                <a:latin typeface="Calibri" panose="020F0502020204030204" pitchFamily="34" charset="0"/>
              </a:rPr>
              <a:t> otvor: min. 8 x 10 cm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234654" y="1870554"/>
            <a:ext cx="3032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Calibri" panose="020F0502020204030204" pitchFamily="34" charset="0"/>
              </a:rPr>
              <a:t>strakapoudi a žluny</a:t>
            </a:r>
            <a:endParaRPr lang="cs-CZ" sz="2400" dirty="0">
              <a:latin typeface="Calibri" panose="020F050202020403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551210" y="1870553"/>
            <a:ext cx="2073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Calibri" panose="020F0502020204030204" pitchFamily="34" charset="0"/>
              </a:rPr>
              <a:t>datel černý</a:t>
            </a:r>
            <a:endParaRPr lang="cs-CZ" sz="2400" dirty="0">
              <a:latin typeface="Calibri" panose="020F0502020204030204" pitchFamily="34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401439" y="2757984"/>
            <a:ext cx="2557927" cy="28545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Calibri" panose="020F0502020204030204" pitchFamily="34" charset="0"/>
              </a:rPr>
              <a:t>Většinou alespoň 3 m nad zemí</a:t>
            </a:r>
          </a:p>
          <a:p>
            <a:r>
              <a:rPr lang="cs-CZ" dirty="0" smtClean="0">
                <a:latin typeface="Calibri" panose="020F0502020204030204" pitchFamily="34" charset="0"/>
              </a:rPr>
              <a:t>Pravidelné okraje</a:t>
            </a:r>
          </a:p>
          <a:p>
            <a:r>
              <a:rPr lang="cs-CZ" dirty="0">
                <a:latin typeface="Calibri" panose="020F0502020204030204" pitchFamily="34" charset="0"/>
              </a:rPr>
              <a:t>Kulatý tvar</a:t>
            </a:r>
          </a:p>
          <a:p>
            <a:r>
              <a:rPr lang="cs-CZ" dirty="0" err="1" smtClean="0">
                <a:latin typeface="Calibri" panose="020F0502020204030204" pitchFamily="34" charset="0"/>
              </a:rPr>
              <a:t>Vletový</a:t>
            </a:r>
            <a:r>
              <a:rPr lang="cs-CZ" dirty="0" smtClean="0">
                <a:latin typeface="Calibri" panose="020F0502020204030204" pitchFamily="34" charset="0"/>
              </a:rPr>
              <a:t> otvor: průměr cca 5 cm 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6" y="2757984"/>
            <a:ext cx="3119708" cy="389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1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1122</TotalTime>
  <Words>762</Words>
  <Application>Microsoft Office PowerPoint</Application>
  <PresentationFormat>Širokoúhlá obrazovka</PresentationFormat>
  <Paragraphs>131</Paragraphs>
  <Slides>20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Garamond</vt:lpstr>
      <vt:lpstr>MyriadPro-Regular</vt:lpstr>
      <vt:lpstr>Organika</vt:lpstr>
      <vt:lpstr>Mrtvé dřevo pro nový život</vt:lpstr>
      <vt:lpstr>Prezentace aplikace PowerPoint</vt:lpstr>
      <vt:lpstr>- přirozené lesy vs. hospodářské lesy</vt:lpstr>
      <vt:lpstr>Specialisté</vt:lpstr>
      <vt:lpstr>Specialisté</vt:lpstr>
      <vt:lpstr>Současné problémy lesa</vt:lpstr>
      <vt:lpstr>Prezentace aplikace PowerPoint</vt:lpstr>
      <vt:lpstr>Prezentace aplikace PowerPoint</vt:lpstr>
      <vt:lpstr>Hnízdní dutiny</vt:lpstr>
      <vt:lpstr>Nájemníci strakapoudích dutin</vt:lpstr>
      <vt:lpstr>Nájemníci datlích dutin</vt:lpstr>
      <vt:lpstr>Doupné stromy – prostor pro život</vt:lpstr>
      <vt:lpstr>Co dělá datla datlem</vt:lpstr>
      <vt:lpstr> </vt:lpstr>
      <vt:lpstr>šplhavá zygodaktylní noha</vt:lpstr>
      <vt:lpstr>Jak poznáme, že v lese žije datel?</vt:lpstr>
      <vt:lpstr>Pobytové stopy - zvukové projevy</vt:lpstr>
      <vt:lpstr>Pobytové stopy  - potravní otvory </vt:lpstr>
      <vt:lpstr>Proč v parku nechali torzo starého stromu?</vt:lpstr>
      <vt:lpstr>Najdu místo k životu i ve vašem lese?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Datel cerný  pták roku 2017</dc:title>
  <dc:creator>Alena</dc:creator>
  <cp:lastModifiedBy>Gabina</cp:lastModifiedBy>
  <cp:revision>93</cp:revision>
  <cp:lastPrinted>2017-03-11T02:32:58Z</cp:lastPrinted>
  <dcterms:created xsi:type="dcterms:W3CDTF">2017-03-10T15:16:30Z</dcterms:created>
  <dcterms:modified xsi:type="dcterms:W3CDTF">2019-01-23T14:01:44Z</dcterms:modified>
</cp:coreProperties>
</file>